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1.xml" ContentType="application/vnd.openxmlformats-officedocument.themeOverride+xml"/>
  <Override PartName="/ppt/notesSlides/notesSlide4.xml" ContentType="application/vnd.openxmlformats-officedocument.presentationml.notesSlide+xml"/>
  <Override PartName="/ppt/theme/themeOverride2.xml" ContentType="application/vnd.openxmlformats-officedocument.themeOverride+xml"/>
  <Override PartName="/ppt/notesSlides/notesSlide5.xml" ContentType="application/vnd.openxmlformats-officedocument.presentationml.notesSlide+xml"/>
  <Override PartName="/ppt/theme/themeOverride3.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heme/themeOverride4.xml" ContentType="application/vnd.openxmlformats-officedocument.themeOverride+xml"/>
  <Override PartName="/ppt/theme/themeOverride5.xml" ContentType="application/vnd.openxmlformats-officedocument.themeOverr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heme/themeOverride6.xml" ContentType="application/vnd.openxmlformats-officedocument.themeOverride+xml"/>
  <Override PartName="/ppt/notesSlides/notesSlide15.xml" ContentType="application/vnd.openxmlformats-officedocument.presentationml.notesSlide+xml"/>
  <Override PartName="/ppt/theme/themeOverride7.xml" ContentType="application/vnd.openxmlformats-officedocument.themeOverride+xml"/>
  <Override PartName="/ppt/notesSlides/notesSlide16.xml" ContentType="application/vnd.openxmlformats-officedocument.presentationml.notesSlide+xml"/>
  <Override PartName="/ppt/theme/themeOverride8.xml" ContentType="application/vnd.openxmlformats-officedocument.themeOverride+xml"/>
  <Override PartName="/ppt/notesSlides/notesSlide17.xml" ContentType="application/vnd.openxmlformats-officedocument.presentationml.notesSlide+xml"/>
  <Override PartName="/ppt/theme/themeOverride9.xml" ContentType="application/vnd.openxmlformats-officedocument.themeOverride+xml"/>
  <Override PartName="/ppt/notesSlides/notesSlide18.xml" ContentType="application/vnd.openxmlformats-officedocument.presentationml.notesSlide+xml"/>
  <Override PartName="/ppt/theme/themeOverride10.xml" ContentType="application/vnd.openxmlformats-officedocument.themeOverr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23"/>
  </p:notesMasterIdLst>
  <p:sldIdLst>
    <p:sldId id="256" r:id="rId2"/>
    <p:sldId id="257" r:id="rId3"/>
    <p:sldId id="258" r:id="rId4"/>
    <p:sldId id="259" r:id="rId5"/>
    <p:sldId id="260" r:id="rId6"/>
    <p:sldId id="261" r:id="rId7"/>
    <p:sldId id="263" r:id="rId8"/>
    <p:sldId id="264" r:id="rId9"/>
    <p:sldId id="262" r:id="rId10"/>
    <p:sldId id="265" r:id="rId11"/>
    <p:sldId id="266" r:id="rId12"/>
    <p:sldId id="279" r:id="rId13"/>
    <p:sldId id="267" r:id="rId14"/>
    <p:sldId id="268" r:id="rId15"/>
    <p:sldId id="269" r:id="rId16"/>
    <p:sldId id="272" r:id="rId17"/>
    <p:sldId id="273" r:id="rId18"/>
    <p:sldId id="274" r:id="rId19"/>
    <p:sldId id="275" r:id="rId20"/>
    <p:sldId id="276" r:id="rId21"/>
    <p:sldId id="277" r:id="rId22"/>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8" roundtripDataSignature="AMtx7miwG9VfgjFDClrtjeBaQffpbVyxK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4FFA1B2-FDB1-4AA1-B364-D5ADD7A2A957}">
  <a:tblStyle styleId="{D4FFA1B2-FDB1-4AA1-B364-D5ADD7A2A95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7" d="100"/>
          <a:sy n="107" d="100"/>
        </p:scale>
        <p:origin x="714"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customschemas.google.com/relationships/presentationmetadata" Target="meta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22531b21c0d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2" name="Google Shape;152;g22531b21c0d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g22531b21c0d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0" name="Google Shape;160;g22531b21c0d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g22531b21c0d_1_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7" name="Google Shape;167;g22531b21c0d_1_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22531b21c0d_0_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3" name="Google Shape;173;g22531b21c0d_0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22531b21c0d_0_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224" name="Google Shape;224;g22531b21c0d_0_1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22531b21c0d_1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8" name="Google Shape;248;g22531b21c0d_1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22531b21c0d_1_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22531b21c0d_1_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22531b21c0d_1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0" name="Google Shape;260;g22531b21c0d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g22531b21c0d_1_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6" name="Google Shape;266;g22531b21c0d_1_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g22531b21c0d_1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2" name="Google Shape;272;g22531b21c0d_1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78" name="Google Shape;278;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g22531b21c0d_1_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 name="Google Shape;98;g22531b21c0d_1_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g22531b21c0d_1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22531b21c0d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0" name="Google Shape;11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g22531b21c0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6" name="Google Shape;116;g22531b21c0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22531b21c0d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6" name="Google Shape;136;g22531b21c0d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g22531b21c0d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4" name="Google Shape;144;g22531b21c0d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7" name="Google Shape;127;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a de título" type="title">
  <p:cSld name="TITLE">
    <p:spTree>
      <p:nvGrpSpPr>
        <p:cNvPr id="1" name="Shape 11"/>
        <p:cNvGrpSpPr/>
        <p:nvPr/>
      </p:nvGrpSpPr>
      <p:grpSpPr>
        <a:xfrm>
          <a:off x="0" y="0"/>
          <a:ext cx="0" cy="0"/>
          <a:chOff x="0" y="0"/>
          <a:chExt cx="0" cy="0"/>
        </a:xfrm>
      </p:grpSpPr>
      <p:sp>
        <p:nvSpPr>
          <p:cNvPr id="12" name="Google Shape;12;p14"/>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 name="Google Shape;13;p14"/>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4" name="Google Shape;14;p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 name="Google Shape;15;p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L"/>
              <a:t>‹Nº›</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ítulo y texto vertical" type="vertTx">
  <p:cSld name="VERTICAL_TEXT">
    <p:spTree>
      <p:nvGrpSpPr>
        <p:cNvPr id="1" name="Shape 68"/>
        <p:cNvGrpSpPr/>
        <p:nvPr/>
      </p:nvGrpSpPr>
      <p:grpSpPr>
        <a:xfrm>
          <a:off x="0" y="0"/>
          <a:ext cx="0" cy="0"/>
          <a:chOff x="0" y="0"/>
          <a:chExt cx="0" cy="0"/>
        </a:xfrm>
      </p:grpSpPr>
      <p:sp>
        <p:nvSpPr>
          <p:cNvPr id="69" name="Google Shape;69;p2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23"/>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L"/>
              <a:t>‹Nº›</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ítulo vertical y texto" type="vertTitleAndTx">
  <p:cSld name="VERTICAL_TITLE_AND_VERTICAL_TEXT">
    <p:spTree>
      <p:nvGrpSpPr>
        <p:cNvPr id="1" name="Shape 74"/>
        <p:cNvGrpSpPr/>
        <p:nvPr/>
      </p:nvGrpSpPr>
      <p:grpSpPr>
        <a:xfrm>
          <a:off x="0" y="0"/>
          <a:ext cx="0" cy="0"/>
          <a:chOff x="0" y="0"/>
          <a:chExt cx="0" cy="0"/>
        </a:xfrm>
      </p:grpSpPr>
      <p:sp>
        <p:nvSpPr>
          <p:cNvPr id="75" name="Google Shape;75;p24"/>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24"/>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L"/>
              <a:t>‹Nº›</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ntenido con título" type="objTx">
  <p:cSld name="OBJECT_WITH_CAPTION_TEXT">
    <p:spTree>
      <p:nvGrpSpPr>
        <p:cNvPr id="1" name="Shape 17"/>
        <p:cNvGrpSpPr/>
        <p:nvPr/>
      </p:nvGrpSpPr>
      <p:grpSpPr>
        <a:xfrm>
          <a:off x="0" y="0"/>
          <a:ext cx="0" cy="0"/>
          <a:chOff x="0" y="0"/>
          <a:chExt cx="0" cy="0"/>
        </a:xfrm>
      </p:grpSpPr>
      <p:sp>
        <p:nvSpPr>
          <p:cNvPr id="18" name="Google Shape;18;p15"/>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15"/>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20" name="Google Shape;20;p15"/>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21" name="Google Shape;21;p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 name="Google Shape;23;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L"/>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ítulo y objetos" type="obj">
  <p:cSld name="OBJECT">
    <p:spTree>
      <p:nvGrpSpPr>
        <p:cNvPr id="1" name="Shape 24"/>
        <p:cNvGrpSpPr/>
        <p:nvPr/>
      </p:nvGrpSpPr>
      <p:grpSpPr>
        <a:xfrm>
          <a:off x="0" y="0"/>
          <a:ext cx="0" cy="0"/>
          <a:chOff x="0" y="0"/>
          <a:chExt cx="0" cy="0"/>
        </a:xfrm>
      </p:grpSpPr>
      <p:sp>
        <p:nvSpPr>
          <p:cNvPr id="25" name="Google Shape;25;p1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6" name="Google Shape;26;p1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 name="Google Shape;27;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 name="Google Shape;29;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L"/>
              <a:t>‹Nº›</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Dos objetos" type="twoObj">
  <p:cSld name="TWO_OBJECTS">
    <p:spTree>
      <p:nvGrpSpPr>
        <p:cNvPr id="1" name="Shape 30"/>
        <p:cNvGrpSpPr/>
        <p:nvPr/>
      </p:nvGrpSpPr>
      <p:grpSpPr>
        <a:xfrm>
          <a:off x="0" y="0"/>
          <a:ext cx="0" cy="0"/>
          <a:chOff x="0" y="0"/>
          <a:chExt cx="0" cy="0"/>
        </a:xfrm>
      </p:grpSpPr>
      <p:sp>
        <p:nvSpPr>
          <p:cNvPr id="31" name="Google Shape;31;p1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2" name="Google Shape;32;p17"/>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17"/>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 name="Google Shape;34;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L"/>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Encabezado de sección" type="secHead">
  <p:cSld name="SECTION_HEADER">
    <p:spTree>
      <p:nvGrpSpPr>
        <p:cNvPr id="1" name="Shape 37"/>
        <p:cNvGrpSpPr/>
        <p:nvPr/>
      </p:nvGrpSpPr>
      <p:grpSpPr>
        <a:xfrm>
          <a:off x="0" y="0"/>
          <a:ext cx="0" cy="0"/>
          <a:chOff x="0" y="0"/>
          <a:chExt cx="0" cy="0"/>
        </a:xfrm>
      </p:grpSpPr>
      <p:sp>
        <p:nvSpPr>
          <p:cNvPr id="38" name="Google Shape;38;p18"/>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18"/>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40" name="Google Shape;40;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 name="Google Shape;41;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 name="Google Shape;42;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L"/>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ación" type="twoTxTwoObj">
  <p:cSld name="TWO_OBJECTS_WITH_TEXT">
    <p:spTree>
      <p:nvGrpSpPr>
        <p:cNvPr id="1" name="Shape 43"/>
        <p:cNvGrpSpPr/>
        <p:nvPr/>
      </p:nvGrpSpPr>
      <p:grpSpPr>
        <a:xfrm>
          <a:off x="0" y="0"/>
          <a:ext cx="0" cy="0"/>
          <a:chOff x="0" y="0"/>
          <a:chExt cx="0" cy="0"/>
        </a:xfrm>
      </p:grpSpPr>
      <p:sp>
        <p:nvSpPr>
          <p:cNvPr id="44" name="Google Shape;44;p19"/>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5" name="Google Shape;45;p19"/>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6" name="Google Shape;46;p19"/>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7" name="Google Shape;47;p19"/>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8" name="Google Shape;48;p19"/>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 name="Google Shape;49;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 name="Google Shape;50;p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L"/>
              <a:t>‹Nº›</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olo el título" type="titleOnly">
  <p:cSld name="TITLE_ONLY">
    <p:spTree>
      <p:nvGrpSpPr>
        <p:cNvPr id="1" name="Shape 52"/>
        <p:cNvGrpSpPr/>
        <p:nvPr/>
      </p:nvGrpSpPr>
      <p:grpSpPr>
        <a:xfrm>
          <a:off x="0" y="0"/>
          <a:ext cx="0" cy="0"/>
          <a:chOff x="0" y="0"/>
          <a:chExt cx="0" cy="0"/>
        </a:xfrm>
      </p:grpSpPr>
      <p:sp>
        <p:nvSpPr>
          <p:cNvPr id="53" name="Google Shape;53;p2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4" name="Google Shape;54;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 name="Google Shape;55;p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L"/>
              <a:t>‹Nº›</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En blanco" type="blank">
  <p:cSld name="BLANK">
    <p:spTree>
      <p:nvGrpSpPr>
        <p:cNvPr id="1" name="Shape 57"/>
        <p:cNvGrpSpPr/>
        <p:nvPr/>
      </p:nvGrpSpPr>
      <p:grpSpPr>
        <a:xfrm>
          <a:off x="0" y="0"/>
          <a:ext cx="0" cy="0"/>
          <a:chOff x="0" y="0"/>
          <a:chExt cx="0" cy="0"/>
        </a:xfrm>
      </p:grpSpPr>
      <p:sp>
        <p:nvSpPr>
          <p:cNvPr id="58" name="Google Shape;58;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L"/>
              <a:t>‹Nº›</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Imagen con título" type="picTx">
  <p:cSld name="PICTURE_WITH_CAPTION_TEXT">
    <p:spTree>
      <p:nvGrpSpPr>
        <p:cNvPr id="1" name="Shape 61"/>
        <p:cNvGrpSpPr/>
        <p:nvPr/>
      </p:nvGrpSpPr>
      <p:grpSpPr>
        <a:xfrm>
          <a:off x="0" y="0"/>
          <a:ext cx="0" cy="0"/>
          <a:chOff x="0" y="0"/>
          <a:chExt cx="0" cy="0"/>
        </a:xfrm>
      </p:grpSpPr>
      <p:sp>
        <p:nvSpPr>
          <p:cNvPr id="62" name="Google Shape;62;p22"/>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22"/>
          <p:cNvSpPr>
            <a:spLocks noGrp="1"/>
          </p:cNvSpPr>
          <p:nvPr>
            <p:ph type="pic" idx="2"/>
          </p:nvPr>
        </p:nvSpPr>
        <p:spPr>
          <a:xfrm>
            <a:off x="5183188" y="987425"/>
            <a:ext cx="6172200" cy="4873625"/>
          </a:xfrm>
          <a:prstGeom prst="rect">
            <a:avLst/>
          </a:prstGeom>
          <a:noFill/>
          <a:ln>
            <a:noFill/>
          </a:ln>
        </p:spPr>
      </p:sp>
      <p:sp>
        <p:nvSpPr>
          <p:cNvPr id="64" name="Google Shape;64;p22"/>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5" name="Google Shape;65;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L"/>
              <a:t>‹Nº›</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CL"/>
              <a:t>‹Nº›</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microsoft.com/office/2007/relationships/hdphoto" Target="../media/hdphoto1.wdp"/><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hyperlink" Target="http://epi.minsal.cl/malaria-diagnostico/" TargetMode="External"/><Relationship Id="rId5" Type="http://schemas.openxmlformats.org/officeDocument/2006/relationships/image" Target="../media/image16.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3.xml"/><Relationship Id="rId1" Type="http://schemas.openxmlformats.org/officeDocument/2006/relationships/themeOverride" Target="../theme/themeOverride4.xml"/><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notesSlide" Target="../notesSlides/notesSlide12.xml"/><Relationship Id="rId7" Type="http://schemas.openxmlformats.org/officeDocument/2006/relationships/image" Target="../media/image19.png"/><Relationship Id="rId2" Type="http://schemas.openxmlformats.org/officeDocument/2006/relationships/slideLayout" Target="../slideLayouts/slideLayout3.xml"/><Relationship Id="rId1" Type="http://schemas.openxmlformats.org/officeDocument/2006/relationships/themeOverride" Target="../theme/themeOverride5.xml"/><Relationship Id="rId6" Type="http://schemas.openxmlformats.org/officeDocument/2006/relationships/image" Target="../media/image18.png"/><Relationship Id="rId5" Type="http://schemas.openxmlformats.org/officeDocument/2006/relationships/hyperlink" Target="https://www.seremidesaludnuble.cl/nextcloud/s/rKSREANkMTf69Pa" TargetMode="External"/><Relationship Id="rId4" Type="http://schemas.openxmlformats.org/officeDocument/2006/relationships/image" Target="../media/image7.png"/><Relationship Id="rId9"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21.png"/><Relationship Id="rId5" Type="http://schemas.openxmlformats.org/officeDocument/2006/relationships/hyperlink" Target="https://www.seremidesaludnuble.cl/nextcloud/s/rKSREANkMTf69Pa?path=%2FCirculares%20ENOS%2FArbovirus"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hemeOverride" Target="../theme/themeOverride6.xml"/><Relationship Id="rId5" Type="http://schemas.openxmlformats.org/officeDocument/2006/relationships/image" Target="../media/image22.png"/><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hemeOverride" Target="../theme/themeOverride7.xml"/><Relationship Id="rId5" Type="http://schemas.openxmlformats.org/officeDocument/2006/relationships/image" Target="../media/image23.jpeg"/><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notesSlide" Target="../notesSlides/notesSlide17.xml"/><Relationship Id="rId7" Type="http://schemas.openxmlformats.org/officeDocument/2006/relationships/image" Target="../media/image25.png"/><Relationship Id="rId2" Type="http://schemas.openxmlformats.org/officeDocument/2006/relationships/slideLayout" Target="../slideLayouts/slideLayout3.xml"/><Relationship Id="rId1" Type="http://schemas.openxmlformats.org/officeDocument/2006/relationships/themeOverride" Target="../theme/themeOverride8.xml"/><Relationship Id="rId6" Type="http://schemas.microsoft.com/office/2007/relationships/hdphoto" Target="../media/hdphoto2.wdp"/><Relationship Id="rId5" Type="http://schemas.openxmlformats.org/officeDocument/2006/relationships/image" Target="../media/image24.png"/><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7" Type="http://schemas.microsoft.com/office/2007/relationships/hdphoto" Target="../media/hdphoto1.wdp"/><Relationship Id="rId2" Type="http://schemas.openxmlformats.org/officeDocument/2006/relationships/slideLayout" Target="../slideLayouts/slideLayout3.xml"/><Relationship Id="rId1" Type="http://schemas.openxmlformats.org/officeDocument/2006/relationships/themeOverride" Target="../theme/themeOverride9.xml"/><Relationship Id="rId6" Type="http://schemas.openxmlformats.org/officeDocument/2006/relationships/image" Target="../media/image4.png"/><Relationship Id="rId5" Type="http://schemas.openxmlformats.org/officeDocument/2006/relationships/image" Target="../media/image27.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hemeOverride" Target="../theme/themeOverride10.xml"/><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hemeOverride" Target="../theme/themeOverride1.xml"/><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hemeOverride" Target="../theme/themeOverride2.xml"/><Relationship Id="rId5" Type="http://schemas.openxmlformats.org/officeDocument/2006/relationships/image" Target="../media/image9.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11.png"/><Relationship Id="rId2" Type="http://schemas.openxmlformats.org/officeDocument/2006/relationships/slideLayout" Target="../slideLayouts/slideLayout3.xml"/><Relationship Id="rId1" Type="http://schemas.openxmlformats.org/officeDocument/2006/relationships/themeOverride" Target="../theme/themeOverride3.xml"/><Relationship Id="rId6" Type="http://schemas.openxmlformats.org/officeDocument/2006/relationships/image" Target="../media/image10.png"/><Relationship Id="rId5" Type="http://schemas.openxmlformats.org/officeDocument/2006/relationships/image" Target="../media/image2.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15.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83"/>
        <p:cNvGrpSpPr/>
        <p:nvPr/>
      </p:nvGrpSpPr>
      <p:grpSpPr>
        <a:xfrm>
          <a:off x="0" y="0"/>
          <a:ext cx="0" cy="0"/>
          <a:chOff x="0" y="0"/>
          <a:chExt cx="0" cy="0"/>
        </a:xfrm>
      </p:grpSpPr>
      <p:sp>
        <p:nvSpPr>
          <p:cNvPr id="84" name="Google Shape;84;p1"/>
          <p:cNvSpPr txBox="1">
            <a:spLocks noGrp="1"/>
          </p:cNvSpPr>
          <p:nvPr>
            <p:ph type="ctrTitle"/>
          </p:nvPr>
        </p:nvSpPr>
        <p:spPr>
          <a:xfrm>
            <a:off x="1866928" y="2173044"/>
            <a:ext cx="8619359" cy="909140"/>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rgbClr val="0070C0"/>
              </a:buClr>
              <a:buSzPts val="3600"/>
              <a:buFont typeface="Calibri"/>
              <a:buNone/>
            </a:pPr>
            <a:r>
              <a:rPr lang="es-CL" sz="3600" b="1">
                <a:solidFill>
                  <a:srgbClr val="0070C0"/>
                </a:solidFill>
                <a:latin typeface="Calibri"/>
                <a:ea typeface="Calibri"/>
                <a:cs typeface="Calibri"/>
                <a:sym typeface="Calibri"/>
              </a:rPr>
              <a:t> </a:t>
            </a:r>
            <a:r>
              <a:rPr lang="es-CL" sz="2800" b="1">
                <a:solidFill>
                  <a:srgbClr val="0070C0"/>
                </a:solidFill>
                <a:latin typeface="Calibri"/>
                <a:ea typeface="Calibri"/>
                <a:cs typeface="Calibri"/>
                <a:sym typeface="Calibri"/>
              </a:rPr>
              <a:t>Enfermedades transmitidas por mosquito vector</a:t>
            </a:r>
            <a:r>
              <a:rPr lang="es-CL" sz="2800" b="1" i="1">
                <a:solidFill>
                  <a:srgbClr val="0070C0"/>
                </a:solidFill>
                <a:latin typeface="Calibri"/>
                <a:ea typeface="Calibri"/>
                <a:cs typeface="Calibri"/>
                <a:sym typeface="Calibri"/>
              </a:rPr>
              <a:t> Aedes aegypti </a:t>
            </a:r>
            <a:r>
              <a:rPr lang="es-CL" sz="2800" b="1">
                <a:solidFill>
                  <a:srgbClr val="0070C0"/>
                </a:solidFill>
                <a:latin typeface="Calibri"/>
                <a:ea typeface="Calibri"/>
                <a:cs typeface="Calibri"/>
                <a:sym typeface="Calibri"/>
              </a:rPr>
              <a:t>y mosquito Anopheles pseudopunctipennis. </a:t>
            </a:r>
            <a:endParaRPr sz="3600" b="1">
              <a:solidFill>
                <a:srgbClr val="0070C0"/>
              </a:solidFill>
              <a:latin typeface="Calibri"/>
              <a:ea typeface="Calibri"/>
              <a:cs typeface="Calibri"/>
              <a:sym typeface="Calibri"/>
            </a:endParaRPr>
          </a:p>
        </p:txBody>
      </p:sp>
      <p:sp>
        <p:nvSpPr>
          <p:cNvPr id="85" name="Google Shape;85;p1"/>
          <p:cNvSpPr txBox="1">
            <a:spLocks noGrp="1"/>
          </p:cNvSpPr>
          <p:nvPr>
            <p:ph type="subTitle" idx="1"/>
          </p:nvPr>
        </p:nvSpPr>
        <p:spPr>
          <a:xfrm>
            <a:off x="2549382" y="3554081"/>
            <a:ext cx="6968247" cy="444844"/>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rgbClr val="2E75B5"/>
              </a:buClr>
              <a:buSzPts val="2400"/>
              <a:buNone/>
            </a:pPr>
            <a:r>
              <a:rPr lang="es-CL" b="1">
                <a:solidFill>
                  <a:srgbClr val="2E75B5"/>
                </a:solidFill>
              </a:rPr>
              <a:t>Unidad de Epidemiología SEREMI de Salud</a:t>
            </a:r>
            <a:endParaRPr b="1">
              <a:solidFill>
                <a:srgbClr val="2E75B5"/>
              </a:solidFill>
            </a:endParaRPr>
          </a:p>
        </p:txBody>
      </p:sp>
      <p:pic>
        <p:nvPicPr>
          <p:cNvPr id="86" name="Google Shape;86;p1"/>
          <p:cNvPicPr preferRelativeResize="0"/>
          <p:nvPr/>
        </p:nvPicPr>
        <p:blipFill rotWithShape="1">
          <a:blip r:embed="rId4">
            <a:alphaModFix/>
          </a:blip>
          <a:srcRect/>
          <a:stretch/>
        </p:blipFill>
        <p:spPr>
          <a:xfrm>
            <a:off x="2859476" y="839523"/>
            <a:ext cx="1043408" cy="280073"/>
          </a:xfrm>
          <a:prstGeom prst="rect">
            <a:avLst/>
          </a:prstGeom>
          <a:noFill/>
          <a:ln>
            <a:noFill/>
          </a:ln>
        </p:spPr>
      </p:pic>
      <p:pic>
        <p:nvPicPr>
          <p:cNvPr id="87" name="Google Shape;87;p1" descr="Fiebre amarilla mosquito insectos ilustración amarillo fotografías e  imágenes de alta resolución - Alamy"/>
          <p:cNvPicPr preferRelativeResize="0"/>
          <p:nvPr/>
        </p:nvPicPr>
        <p:blipFill rotWithShape="1">
          <a:blip r:embed="rId5">
            <a:alphaModFix/>
          </a:blip>
          <a:srcRect/>
          <a:stretch/>
        </p:blipFill>
        <p:spPr>
          <a:xfrm>
            <a:off x="7673969" y="3355042"/>
            <a:ext cx="4835271" cy="3719439"/>
          </a:xfrm>
          <a:prstGeom prst="rect">
            <a:avLst/>
          </a:prstGeom>
          <a:noFill/>
          <a:ln>
            <a:noFill/>
          </a:ln>
        </p:spPr>
      </p:pic>
      <p:sp>
        <p:nvSpPr>
          <p:cNvPr id="88" name="Google Shape;88;p1"/>
          <p:cNvSpPr txBox="1"/>
          <p:nvPr/>
        </p:nvSpPr>
        <p:spPr>
          <a:xfrm>
            <a:off x="1866928" y="542315"/>
            <a:ext cx="8619300" cy="14943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rgbClr val="0070C0"/>
              </a:buClr>
              <a:buSzPts val="6000"/>
              <a:buFont typeface="Calibri"/>
              <a:buNone/>
            </a:pPr>
            <a:r>
              <a:rPr lang="es-CL" sz="6000" b="1" i="0" u="none" strike="noStrike" cap="none" dirty="0" err="1">
                <a:solidFill>
                  <a:srgbClr val="0070C0"/>
                </a:solidFill>
              </a:rPr>
              <a:t>Arbovirosis</a:t>
            </a:r>
            <a:endParaRPr sz="6000" b="1" i="0" u="none" strike="noStrike" cap="none" dirty="0">
              <a:solidFill>
                <a:srgbClr val="0070C0"/>
              </a:solidFill>
            </a:endParaRPr>
          </a:p>
        </p:txBody>
      </p:sp>
      <p:pic>
        <p:nvPicPr>
          <p:cNvPr id="2" name="Picture 2" descr="Cómo prevenir los brotes de dengue en zonas endémicas con presencia de  lluvias e inundaciones: el caso piurano – Foco Económico">
            <a:extLst>
              <a:ext uri="{FF2B5EF4-FFF2-40B4-BE49-F238E27FC236}">
                <a16:creationId xmlns:a16="http://schemas.microsoft.com/office/drawing/2014/main" id="{2660315A-ECA1-700D-9C49-938B7BCE067A}"/>
              </a:ext>
            </a:extLst>
          </p:cNvPr>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9500" b="93500" l="10000" r="90000">
                        <a14:foregroundMark x1="54167" y1="9500" x2="54167" y2="9500"/>
                        <a14:foregroundMark x1="57500" y1="93500" x2="42333" y2="91000"/>
                        <a14:foregroundMark x1="56833" y1="50750" x2="50000" y2="41000"/>
                        <a14:foregroundMark x1="50000" y1="41000" x2="47667" y2="39750"/>
                        <a14:foregroundMark x1="37000" y1="32250" x2="51167" y2="39250"/>
                      </a14:backgroundRemoval>
                    </a14:imgEffect>
                  </a14:imgLayer>
                </a14:imgProps>
              </a:ext>
              <a:ext uri="{28A0092B-C50C-407E-A947-70E740481C1C}">
                <a14:useLocalDpi xmlns:a14="http://schemas.microsoft.com/office/drawing/2010/main" val="0"/>
              </a:ext>
            </a:extLst>
          </a:blip>
          <a:stretch>
            <a:fillRect/>
          </a:stretch>
        </p:blipFill>
        <p:spPr bwMode="auto">
          <a:xfrm>
            <a:off x="594076" y="3998925"/>
            <a:ext cx="3308808" cy="220863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53"/>
        <p:cNvGrpSpPr/>
        <p:nvPr/>
      </p:nvGrpSpPr>
      <p:grpSpPr>
        <a:xfrm>
          <a:off x="0" y="0"/>
          <a:ext cx="0" cy="0"/>
          <a:chOff x="0" y="0"/>
          <a:chExt cx="0" cy="0"/>
        </a:xfrm>
      </p:grpSpPr>
      <p:sp>
        <p:nvSpPr>
          <p:cNvPr id="154" name="Google Shape;154;g22531b21c0d_0_24"/>
          <p:cNvSpPr txBox="1">
            <a:spLocks noGrp="1"/>
          </p:cNvSpPr>
          <p:nvPr>
            <p:ph type="title"/>
          </p:nvPr>
        </p:nvSpPr>
        <p:spPr>
          <a:xfrm>
            <a:off x="750150" y="420734"/>
            <a:ext cx="10515600" cy="7716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rgbClr val="1E4E79"/>
              </a:buClr>
              <a:buSzPct val="100000"/>
              <a:buFont typeface="Arial"/>
              <a:buNone/>
            </a:pPr>
            <a:r>
              <a:rPr lang="es-CL" sz="5400" b="1">
                <a:solidFill>
                  <a:srgbClr val="1E4E79"/>
                </a:solidFill>
                <a:latin typeface="Arial"/>
                <a:ea typeface="Arial"/>
                <a:cs typeface="Arial"/>
                <a:sym typeface="Arial"/>
              </a:rPr>
              <a:t>Aedes Aegypti: Zika</a:t>
            </a:r>
            <a:endParaRPr sz="5400" b="1">
              <a:solidFill>
                <a:srgbClr val="1E4E79"/>
              </a:solidFill>
              <a:latin typeface="Arial"/>
              <a:ea typeface="Arial"/>
              <a:cs typeface="Arial"/>
              <a:sym typeface="Arial"/>
            </a:endParaRPr>
          </a:p>
        </p:txBody>
      </p:sp>
      <p:pic>
        <p:nvPicPr>
          <p:cNvPr id="156" name="Google Shape;156;g22531b21c0d_0_24"/>
          <p:cNvPicPr preferRelativeResize="0"/>
          <p:nvPr/>
        </p:nvPicPr>
        <p:blipFill rotWithShape="1">
          <a:blip r:embed="rId4">
            <a:alphaModFix/>
          </a:blip>
          <a:srcRect/>
          <a:stretch/>
        </p:blipFill>
        <p:spPr>
          <a:xfrm>
            <a:off x="816200" y="1192313"/>
            <a:ext cx="744772" cy="199913"/>
          </a:xfrm>
          <a:prstGeom prst="rect">
            <a:avLst/>
          </a:prstGeom>
          <a:noFill/>
          <a:ln>
            <a:noFill/>
          </a:ln>
        </p:spPr>
      </p:pic>
      <p:graphicFrame>
        <p:nvGraphicFramePr>
          <p:cNvPr id="157" name="Google Shape;157;g22531b21c0d_0_24"/>
          <p:cNvGraphicFramePr/>
          <p:nvPr>
            <p:extLst>
              <p:ext uri="{D42A27DB-BD31-4B8C-83A1-F6EECF244321}">
                <p14:modId xmlns:p14="http://schemas.microsoft.com/office/powerpoint/2010/main" val="2783333064"/>
              </p:ext>
            </p:extLst>
          </p:nvPr>
        </p:nvGraphicFramePr>
        <p:xfrm>
          <a:off x="465237" y="1755102"/>
          <a:ext cx="10340415" cy="3910585"/>
        </p:xfrm>
        <a:graphic>
          <a:graphicData uri="http://schemas.openxmlformats.org/drawingml/2006/table">
            <a:tbl>
              <a:tblPr>
                <a:noFill/>
                <a:tableStyleId>{D4FFA1B2-FDB1-4AA1-B364-D5ADD7A2A957}</a:tableStyleId>
              </a:tblPr>
              <a:tblGrid>
                <a:gridCol w="2067073">
                  <a:extLst>
                    <a:ext uri="{9D8B030D-6E8A-4147-A177-3AD203B41FA5}">
                      <a16:colId xmlns:a16="http://schemas.microsoft.com/office/drawing/2014/main" val="20000"/>
                    </a:ext>
                  </a:extLst>
                </a:gridCol>
                <a:gridCol w="8273342">
                  <a:extLst>
                    <a:ext uri="{9D8B030D-6E8A-4147-A177-3AD203B41FA5}">
                      <a16:colId xmlns:a16="http://schemas.microsoft.com/office/drawing/2014/main" val="20001"/>
                    </a:ext>
                  </a:extLst>
                </a:gridCol>
              </a:tblGrid>
              <a:tr h="569375">
                <a:tc>
                  <a:txBody>
                    <a:bodyPr/>
                    <a:lstStyle/>
                    <a:p>
                      <a:pPr marL="0" lvl="0" indent="0" algn="l" rtl="0">
                        <a:spcBef>
                          <a:spcPts val="0"/>
                        </a:spcBef>
                        <a:spcAft>
                          <a:spcPts val="0"/>
                        </a:spcAft>
                        <a:buNone/>
                      </a:pPr>
                      <a:r>
                        <a:rPr lang="es-CL" b="1" dirty="0"/>
                        <a:t>Forma de transmisión</a:t>
                      </a:r>
                      <a:endParaRPr b="1" dirty="0"/>
                    </a:p>
                  </a:txBody>
                  <a:tcPr marL="91425" marR="91425" marT="91425" marB="91425"/>
                </a:tc>
                <a:tc>
                  <a:txBody>
                    <a:bodyPr/>
                    <a:lstStyle/>
                    <a:p>
                      <a:pPr marL="0" lvl="0" indent="0" algn="l" rtl="0">
                        <a:spcBef>
                          <a:spcPts val="0"/>
                        </a:spcBef>
                        <a:spcAft>
                          <a:spcPts val="0"/>
                        </a:spcAft>
                        <a:buNone/>
                      </a:pPr>
                      <a:r>
                        <a:rPr lang="es-MX" dirty="0"/>
                        <a:t>Se transmite principalmente a través de la picadura del mosquito </a:t>
                      </a:r>
                      <a:r>
                        <a:rPr lang="es-MX" dirty="0" err="1"/>
                        <a:t>Ae</a:t>
                      </a:r>
                      <a:r>
                        <a:rPr lang="es-MX" dirty="0"/>
                        <a:t>. </a:t>
                      </a:r>
                      <a:r>
                        <a:rPr lang="es-MX" dirty="0" err="1"/>
                        <a:t>aegypti</a:t>
                      </a:r>
                      <a:r>
                        <a:rPr lang="es-MX" dirty="0"/>
                        <a:t>, pero también se puede transmitir vía sexual de una persona que tiene el virus a su pareja, incluso si la persona  infectada no presenta síntomas en ese momento, También el Zika puede representar un riesgo para la seguridad de la sangre.</a:t>
                      </a:r>
                      <a:endParaRPr dirty="0"/>
                    </a:p>
                  </a:txBody>
                  <a:tcPr marL="91425" marR="91425" marT="91425" marB="91425"/>
                </a:tc>
                <a:extLst>
                  <a:ext uri="{0D108BD9-81ED-4DB2-BD59-A6C34878D82A}">
                    <a16:rowId xmlns:a16="http://schemas.microsoft.com/office/drawing/2014/main" val="10000"/>
                  </a:ext>
                </a:extLst>
              </a:tr>
              <a:tr h="569375">
                <a:tc>
                  <a:txBody>
                    <a:bodyPr/>
                    <a:lstStyle/>
                    <a:p>
                      <a:pPr marL="0" lvl="0" indent="0" algn="l" rtl="0">
                        <a:spcBef>
                          <a:spcPts val="0"/>
                        </a:spcBef>
                        <a:spcAft>
                          <a:spcPts val="0"/>
                        </a:spcAft>
                        <a:buNone/>
                      </a:pPr>
                      <a:r>
                        <a:rPr lang="es-CL" b="1"/>
                        <a:t>Periodo de incubación</a:t>
                      </a:r>
                      <a:endParaRPr b="1"/>
                    </a:p>
                  </a:txBody>
                  <a:tcPr marL="91425" marR="91425" marT="91425" marB="91425"/>
                </a:tc>
                <a:tc>
                  <a:txBody>
                    <a:bodyPr/>
                    <a:lstStyle/>
                    <a:p>
                      <a:pPr marL="0" lvl="0" indent="0" algn="l" rtl="0">
                        <a:spcBef>
                          <a:spcPts val="0"/>
                        </a:spcBef>
                        <a:spcAft>
                          <a:spcPts val="0"/>
                        </a:spcAft>
                        <a:buNone/>
                      </a:pPr>
                      <a:r>
                        <a:rPr lang="es-CL" sz="1400" dirty="0">
                          <a:effectLst/>
                          <a:latin typeface="Arial" panose="020B0604020202020204" pitchFamily="34" charset="0"/>
                          <a:ea typeface="Arial" panose="020B0604020202020204" pitchFamily="34" charset="0"/>
                        </a:rPr>
                        <a:t>Incubación promedio es de 2 a 7 días y (hasta 16) y que el 80% de los pacientes son asintomáticos y </a:t>
                      </a:r>
                      <a:r>
                        <a:rPr lang="es-CL" sz="1400" dirty="0" err="1">
                          <a:effectLst/>
                          <a:latin typeface="Arial" panose="020B0604020202020204" pitchFamily="34" charset="0"/>
                          <a:ea typeface="Arial" panose="020B0604020202020204" pitchFamily="34" charset="0"/>
                        </a:rPr>
                        <a:t>oligosintomáticos</a:t>
                      </a:r>
                      <a:r>
                        <a:rPr lang="es-CL" sz="1400" dirty="0">
                          <a:effectLst/>
                          <a:latin typeface="Arial" panose="020B0604020202020204" pitchFamily="34" charset="0"/>
                          <a:ea typeface="Arial" panose="020B0604020202020204" pitchFamily="34" charset="0"/>
                        </a:rPr>
                        <a:t>. </a:t>
                      </a:r>
                      <a:endParaRPr dirty="0"/>
                    </a:p>
                  </a:txBody>
                  <a:tcPr marL="91425" marR="91425" marT="91425" marB="91425"/>
                </a:tc>
                <a:extLst>
                  <a:ext uri="{0D108BD9-81ED-4DB2-BD59-A6C34878D82A}">
                    <a16:rowId xmlns:a16="http://schemas.microsoft.com/office/drawing/2014/main" val="10001"/>
                  </a:ext>
                </a:extLst>
              </a:tr>
              <a:tr h="1015075">
                <a:tc>
                  <a:txBody>
                    <a:bodyPr/>
                    <a:lstStyle/>
                    <a:p>
                      <a:pPr marL="0" lvl="0" indent="0" algn="l" rtl="0">
                        <a:spcBef>
                          <a:spcPts val="0"/>
                        </a:spcBef>
                        <a:spcAft>
                          <a:spcPts val="0"/>
                        </a:spcAft>
                        <a:buNone/>
                      </a:pPr>
                      <a:r>
                        <a:rPr lang="es-CL" b="1" dirty="0"/>
                        <a:t>Cuadro Clínico</a:t>
                      </a:r>
                      <a:endParaRPr b="1" dirty="0"/>
                    </a:p>
                  </a:txBody>
                  <a:tcPr marL="91425" marR="91425" marT="91425" marB="91425"/>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s-CL" sz="1400" dirty="0">
                          <a:effectLst/>
                          <a:latin typeface="Arial" panose="020B0604020202020204" pitchFamily="34" charset="0"/>
                          <a:ea typeface="Arial" panose="020B0604020202020204" pitchFamily="34" charset="0"/>
                        </a:rPr>
                        <a:t>Se presenta con un inicio súbito, con exantema de tipo maculopapular con una evolución céfalo-caudal y pruriginoso, que interfiere en las actividades diarias e incluso dificulta el sueño, y puede estar acompañado de las siguientes manifestaciones: Fiebre, generalmente &lt; 38.5°C, conjuntivitis no purulenta o hiperemia conjuntival, artralgia, mialgias, edema periarticular, cefaleas, náusea y vómitos, diarrea y complicaciones neurológicas.</a:t>
                      </a:r>
                      <a:endParaRPr dirty="0"/>
                    </a:p>
                  </a:txBody>
                  <a:tcPr marL="91425" marR="91425" marT="91425" marB="91425"/>
                </a:tc>
                <a:extLst>
                  <a:ext uri="{0D108BD9-81ED-4DB2-BD59-A6C34878D82A}">
                    <a16:rowId xmlns:a16="http://schemas.microsoft.com/office/drawing/2014/main" val="10002"/>
                  </a:ext>
                </a:extLst>
              </a:tr>
              <a:tr h="1015075">
                <a:tc>
                  <a:txBody>
                    <a:bodyPr/>
                    <a:lstStyle/>
                    <a:p>
                      <a:pPr marL="0" lvl="0" indent="0" algn="l" rtl="0">
                        <a:spcBef>
                          <a:spcPts val="0"/>
                        </a:spcBef>
                        <a:spcAft>
                          <a:spcPts val="0"/>
                        </a:spcAft>
                        <a:buNone/>
                      </a:pPr>
                      <a:r>
                        <a:rPr lang="es-CL" b="1" dirty="0"/>
                        <a:t>Diagnóstico</a:t>
                      </a:r>
                      <a:endParaRPr b="1" dirty="0"/>
                    </a:p>
                  </a:txBody>
                  <a:tcPr marL="91425" marR="91425" marT="91425" marB="91425"/>
                </a:tc>
                <a:tc>
                  <a:txBody>
                    <a:bodyPr/>
                    <a:lstStyle/>
                    <a:p>
                      <a:pPr marL="457200" lvl="0" indent="-317500" algn="l" rtl="0">
                        <a:spcBef>
                          <a:spcPts val="0"/>
                        </a:spcBef>
                        <a:spcAft>
                          <a:spcPts val="0"/>
                        </a:spcAft>
                        <a:buSzPts val="1400"/>
                        <a:buChar char="-"/>
                      </a:pPr>
                      <a:r>
                        <a:rPr lang="es-CL" dirty="0"/>
                        <a:t>Diagnóstico directo: PCR - Cultivo. </a:t>
                      </a:r>
                    </a:p>
                    <a:p>
                      <a:pPr marL="457200" marR="0" lvl="0"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lang="es-MX" dirty="0"/>
                        <a:t>RT-PCR la técnica de elección para el diagnóstico, a través de una muestra de suero, plasma u orina sólo en el caso del ZIKV.</a:t>
                      </a:r>
                    </a:p>
                  </a:txBody>
                  <a:tcPr marL="91425" marR="91425" marT="91425" marB="91425"/>
                </a:tc>
                <a:extLst>
                  <a:ext uri="{0D108BD9-81ED-4DB2-BD59-A6C34878D82A}">
                    <a16:rowId xmlns:a16="http://schemas.microsoft.com/office/drawing/2014/main" val="10003"/>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61"/>
        <p:cNvGrpSpPr/>
        <p:nvPr/>
      </p:nvGrpSpPr>
      <p:grpSpPr>
        <a:xfrm>
          <a:off x="0" y="0"/>
          <a:ext cx="0" cy="0"/>
          <a:chOff x="0" y="0"/>
          <a:chExt cx="0" cy="0"/>
        </a:xfrm>
      </p:grpSpPr>
      <p:sp>
        <p:nvSpPr>
          <p:cNvPr id="162" name="Google Shape;162;g22531b21c0d_0_30"/>
          <p:cNvSpPr txBox="1">
            <a:spLocks noGrp="1"/>
          </p:cNvSpPr>
          <p:nvPr>
            <p:ph type="title"/>
          </p:nvPr>
        </p:nvSpPr>
        <p:spPr>
          <a:xfrm>
            <a:off x="750150" y="420725"/>
            <a:ext cx="10467000" cy="9714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rgbClr val="1E4E79"/>
              </a:buClr>
              <a:buSzPct val="100000"/>
              <a:buFont typeface="Arial"/>
              <a:buNone/>
            </a:pPr>
            <a:r>
              <a:rPr lang="es-CL" sz="5400" b="1" dirty="0" err="1">
                <a:solidFill>
                  <a:srgbClr val="1E4E79"/>
                </a:solidFill>
                <a:latin typeface="Arial"/>
                <a:ea typeface="Arial"/>
                <a:cs typeface="Arial"/>
                <a:sym typeface="Arial"/>
              </a:rPr>
              <a:t>Anopheles</a:t>
            </a:r>
            <a:r>
              <a:rPr lang="es-CL" sz="5400" b="1" dirty="0">
                <a:solidFill>
                  <a:srgbClr val="1E4E79"/>
                </a:solidFill>
                <a:latin typeface="Arial"/>
                <a:ea typeface="Arial"/>
                <a:cs typeface="Arial"/>
                <a:sym typeface="Arial"/>
              </a:rPr>
              <a:t> </a:t>
            </a:r>
            <a:r>
              <a:rPr lang="es-CL" sz="5400" b="1" dirty="0" err="1">
                <a:solidFill>
                  <a:srgbClr val="1E4E79"/>
                </a:solidFill>
                <a:latin typeface="Arial"/>
                <a:ea typeface="Arial"/>
                <a:cs typeface="Arial"/>
                <a:sym typeface="Arial"/>
              </a:rPr>
              <a:t>pseudopunctipennis</a:t>
            </a:r>
            <a:r>
              <a:rPr lang="es-CL" sz="5400" b="1" dirty="0">
                <a:solidFill>
                  <a:srgbClr val="1E4E79"/>
                </a:solidFill>
                <a:latin typeface="Arial"/>
                <a:ea typeface="Arial"/>
                <a:cs typeface="Arial"/>
                <a:sym typeface="Arial"/>
              </a:rPr>
              <a:t>: Malaria</a:t>
            </a:r>
            <a:endParaRPr sz="5400" b="1" dirty="0">
              <a:solidFill>
                <a:srgbClr val="1E4E79"/>
              </a:solidFill>
              <a:latin typeface="Arial"/>
              <a:ea typeface="Arial"/>
              <a:cs typeface="Arial"/>
              <a:sym typeface="Arial"/>
            </a:endParaRPr>
          </a:p>
        </p:txBody>
      </p:sp>
      <p:pic>
        <p:nvPicPr>
          <p:cNvPr id="163" name="Google Shape;163;g22531b21c0d_0_30"/>
          <p:cNvPicPr preferRelativeResize="0"/>
          <p:nvPr/>
        </p:nvPicPr>
        <p:blipFill rotWithShape="1">
          <a:blip r:embed="rId4">
            <a:alphaModFix/>
          </a:blip>
          <a:srcRect/>
          <a:stretch/>
        </p:blipFill>
        <p:spPr>
          <a:xfrm>
            <a:off x="959300" y="1544563"/>
            <a:ext cx="744772" cy="199913"/>
          </a:xfrm>
          <a:prstGeom prst="rect">
            <a:avLst/>
          </a:prstGeom>
          <a:noFill/>
          <a:ln>
            <a:noFill/>
          </a:ln>
        </p:spPr>
      </p:pic>
      <p:graphicFrame>
        <p:nvGraphicFramePr>
          <p:cNvPr id="164" name="Google Shape;164;g22531b21c0d_0_30"/>
          <p:cNvGraphicFramePr/>
          <p:nvPr>
            <p:extLst>
              <p:ext uri="{D42A27DB-BD31-4B8C-83A1-F6EECF244321}">
                <p14:modId xmlns:p14="http://schemas.microsoft.com/office/powerpoint/2010/main" val="2402819712"/>
              </p:ext>
            </p:extLst>
          </p:nvPr>
        </p:nvGraphicFramePr>
        <p:xfrm>
          <a:off x="265287" y="1896914"/>
          <a:ext cx="5565426" cy="4721083"/>
        </p:xfrm>
        <a:graphic>
          <a:graphicData uri="http://schemas.openxmlformats.org/drawingml/2006/table">
            <a:tbl>
              <a:tblPr>
                <a:noFill/>
                <a:tableStyleId>{D4FFA1B2-FDB1-4AA1-B364-D5ADD7A2A957}</a:tableStyleId>
              </a:tblPr>
              <a:tblGrid>
                <a:gridCol w="1080946">
                  <a:extLst>
                    <a:ext uri="{9D8B030D-6E8A-4147-A177-3AD203B41FA5}">
                      <a16:colId xmlns:a16="http://schemas.microsoft.com/office/drawing/2014/main" val="20000"/>
                    </a:ext>
                  </a:extLst>
                </a:gridCol>
                <a:gridCol w="4484480">
                  <a:extLst>
                    <a:ext uri="{9D8B030D-6E8A-4147-A177-3AD203B41FA5}">
                      <a16:colId xmlns:a16="http://schemas.microsoft.com/office/drawing/2014/main" val="20001"/>
                    </a:ext>
                  </a:extLst>
                </a:gridCol>
              </a:tblGrid>
              <a:tr h="674163">
                <a:tc>
                  <a:txBody>
                    <a:bodyPr/>
                    <a:lstStyle/>
                    <a:p>
                      <a:pPr marL="0" lvl="0" indent="0" algn="l" rtl="0">
                        <a:spcBef>
                          <a:spcPts val="0"/>
                        </a:spcBef>
                        <a:spcAft>
                          <a:spcPts val="0"/>
                        </a:spcAft>
                        <a:buNone/>
                      </a:pPr>
                      <a:r>
                        <a:rPr lang="es-CL" b="1"/>
                        <a:t>Forma de transmisión</a:t>
                      </a:r>
                      <a:endParaRPr b="1"/>
                    </a:p>
                  </a:txBody>
                  <a:tcPr marL="91425" marR="91425" marT="91425" marB="91425"/>
                </a:tc>
                <a:tc>
                  <a:txBody>
                    <a:bodyPr/>
                    <a:lstStyle/>
                    <a:p>
                      <a:pPr marL="0" lvl="0" indent="0" algn="l" rtl="0">
                        <a:spcBef>
                          <a:spcPts val="0"/>
                        </a:spcBef>
                        <a:spcAft>
                          <a:spcPts val="0"/>
                        </a:spcAft>
                        <a:buNone/>
                      </a:pPr>
                      <a:r>
                        <a:rPr lang="es-MX" dirty="0"/>
                        <a:t>Se transmite principalmente a través de la picadura del mosqui</a:t>
                      </a:r>
                      <a:r>
                        <a:rPr lang="es-MX" b="0" dirty="0"/>
                        <a:t>to </a:t>
                      </a:r>
                      <a:r>
                        <a:rPr lang="es-MX" b="0" i="1" dirty="0" err="1">
                          <a:latin typeface="Arial" panose="020B0604020202020204" pitchFamily="34" charset="0"/>
                          <a:ea typeface="Arial"/>
                          <a:cs typeface="Arial" panose="020B0604020202020204" pitchFamily="34" charset="0"/>
                          <a:sym typeface="Arial"/>
                        </a:rPr>
                        <a:t>Anopheles</a:t>
                      </a:r>
                      <a:r>
                        <a:rPr lang="es-MX" b="0" i="1" dirty="0">
                          <a:latin typeface="Arial" panose="020B0604020202020204" pitchFamily="34" charset="0"/>
                          <a:ea typeface="Arial"/>
                          <a:cs typeface="Arial" panose="020B0604020202020204" pitchFamily="34" charset="0"/>
                          <a:sym typeface="Arial"/>
                        </a:rPr>
                        <a:t> </a:t>
                      </a:r>
                      <a:r>
                        <a:rPr lang="es-MX" b="0" i="1" dirty="0" err="1">
                          <a:latin typeface="Arial" panose="020B0604020202020204" pitchFamily="34" charset="0"/>
                          <a:ea typeface="Arial"/>
                          <a:cs typeface="Arial" panose="020B0604020202020204" pitchFamily="34" charset="0"/>
                          <a:sym typeface="Arial"/>
                        </a:rPr>
                        <a:t>pseudopunctipennis</a:t>
                      </a:r>
                      <a:r>
                        <a:rPr lang="es-MX" b="0" i="1" dirty="0">
                          <a:latin typeface="Arial" panose="020B0604020202020204" pitchFamily="34" charset="0"/>
                          <a:ea typeface="Arial"/>
                          <a:cs typeface="Arial" panose="020B0604020202020204" pitchFamily="34" charset="0"/>
                          <a:sym typeface="Arial"/>
                        </a:rPr>
                        <a:t>. </a:t>
                      </a:r>
                      <a:endParaRPr b="0" dirty="0"/>
                    </a:p>
                  </a:txBody>
                  <a:tcPr marL="91425" marR="91425" marT="91425" marB="91425"/>
                </a:tc>
                <a:extLst>
                  <a:ext uri="{0D108BD9-81ED-4DB2-BD59-A6C34878D82A}">
                    <a16:rowId xmlns:a16="http://schemas.microsoft.com/office/drawing/2014/main" val="10000"/>
                  </a:ext>
                </a:extLst>
              </a:tr>
              <a:tr h="674163">
                <a:tc>
                  <a:txBody>
                    <a:bodyPr/>
                    <a:lstStyle/>
                    <a:p>
                      <a:pPr marL="0" lvl="0" indent="0" algn="l" rtl="0">
                        <a:spcBef>
                          <a:spcPts val="0"/>
                        </a:spcBef>
                        <a:spcAft>
                          <a:spcPts val="0"/>
                        </a:spcAft>
                        <a:buNone/>
                      </a:pPr>
                      <a:r>
                        <a:rPr lang="es-CL" b="1"/>
                        <a:t>Periodo de incubación</a:t>
                      </a:r>
                      <a:endParaRPr b="1"/>
                    </a:p>
                  </a:txBody>
                  <a:tcPr marL="91425" marR="91425" marT="91425" marB="91425"/>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s-MX" sz="1400" b="0" i="0" u="none" strike="noStrike" cap="none" dirty="0">
                          <a:solidFill>
                            <a:srgbClr val="000000"/>
                          </a:solidFill>
                          <a:effectLst/>
                          <a:latin typeface="Arial"/>
                          <a:ea typeface="Arial"/>
                          <a:cs typeface="Arial"/>
                          <a:sym typeface="Arial"/>
                        </a:rPr>
                        <a:t>El período de incubación es de1 a 4 semanas, con un mínimo de 7 días. </a:t>
                      </a:r>
                      <a:endParaRPr dirty="0"/>
                    </a:p>
                  </a:txBody>
                  <a:tcPr marL="91425" marR="91425" marT="91425" marB="91425"/>
                </a:tc>
                <a:extLst>
                  <a:ext uri="{0D108BD9-81ED-4DB2-BD59-A6C34878D82A}">
                    <a16:rowId xmlns:a16="http://schemas.microsoft.com/office/drawing/2014/main" val="10001"/>
                  </a:ext>
                </a:extLst>
              </a:tr>
              <a:tr h="1275597">
                <a:tc>
                  <a:txBody>
                    <a:bodyPr/>
                    <a:lstStyle/>
                    <a:p>
                      <a:pPr marL="0" lvl="0" indent="0" algn="l" rtl="0">
                        <a:spcBef>
                          <a:spcPts val="0"/>
                        </a:spcBef>
                        <a:spcAft>
                          <a:spcPts val="0"/>
                        </a:spcAft>
                        <a:buNone/>
                      </a:pPr>
                      <a:r>
                        <a:rPr lang="es-CL" b="1" dirty="0"/>
                        <a:t>Cuadro Clínico</a:t>
                      </a:r>
                      <a:endParaRPr b="1" dirty="0"/>
                    </a:p>
                  </a:txBody>
                  <a:tcPr marL="91425" marR="91425" marT="91425" marB="91425"/>
                </a:tc>
                <a:tc>
                  <a:txBody>
                    <a:bodyPr/>
                    <a:lstStyle/>
                    <a:p>
                      <a:pPr marL="0" lvl="0" indent="0" algn="l" rtl="0">
                        <a:spcBef>
                          <a:spcPts val="0"/>
                        </a:spcBef>
                        <a:spcAft>
                          <a:spcPts val="0"/>
                        </a:spcAft>
                        <a:buNone/>
                      </a:pPr>
                      <a:r>
                        <a:rPr lang="es-MX" sz="1400" b="0" i="0" u="none" strike="noStrike" cap="none" dirty="0">
                          <a:solidFill>
                            <a:srgbClr val="000000"/>
                          </a:solidFill>
                          <a:effectLst/>
                          <a:latin typeface="Arial"/>
                          <a:ea typeface="Arial"/>
                          <a:cs typeface="Arial"/>
                          <a:sym typeface="Arial"/>
                        </a:rPr>
                        <a:t>Enfermedad febril aguda, los síntomas suelen aparecer entre 10 y 15 días tras la picadura del mosquito. Puede resultar difícil reconocer el origen de la malaria, los primeros síntomas son inespecíficos: </a:t>
                      </a:r>
                      <a:r>
                        <a:rPr lang="es-MX" sz="1400" b="1" i="0" u="none" strike="noStrike" cap="none" dirty="0">
                          <a:solidFill>
                            <a:srgbClr val="000000"/>
                          </a:solidFill>
                          <a:effectLst/>
                          <a:latin typeface="Arial"/>
                          <a:ea typeface="Arial"/>
                          <a:cs typeface="Arial"/>
                          <a:sym typeface="Arial"/>
                        </a:rPr>
                        <a:t>fiebre, cefalea, escalofríos, fatiga y malestar abdominal</a:t>
                      </a:r>
                      <a:r>
                        <a:rPr lang="es-MX" sz="1400" b="0" i="0" u="none" strike="noStrike" cap="none" dirty="0">
                          <a:solidFill>
                            <a:srgbClr val="000000"/>
                          </a:solidFill>
                          <a:effectLst/>
                          <a:latin typeface="Arial"/>
                          <a:ea typeface="Arial"/>
                          <a:cs typeface="Arial"/>
                          <a:sym typeface="Arial"/>
                        </a:rPr>
                        <a:t> que pueden ser leves. Si no se trata de manera oportuna, la malaria por </a:t>
                      </a:r>
                      <a:r>
                        <a:rPr lang="es-MX" sz="1400" b="0" i="0" u="none" strike="noStrike" cap="none" dirty="0" err="1">
                          <a:solidFill>
                            <a:srgbClr val="000000"/>
                          </a:solidFill>
                          <a:effectLst/>
                          <a:latin typeface="Arial"/>
                          <a:ea typeface="Arial"/>
                          <a:cs typeface="Arial"/>
                          <a:sym typeface="Arial"/>
                        </a:rPr>
                        <a:t>Plasmodium</a:t>
                      </a:r>
                      <a:r>
                        <a:rPr lang="es-MX" sz="1400" b="0" i="0" u="none" strike="noStrike" cap="none" dirty="0">
                          <a:solidFill>
                            <a:srgbClr val="000000"/>
                          </a:solidFill>
                          <a:effectLst/>
                          <a:latin typeface="Arial"/>
                          <a:ea typeface="Arial"/>
                          <a:cs typeface="Arial"/>
                          <a:sym typeface="Arial"/>
                        </a:rPr>
                        <a:t> </a:t>
                      </a:r>
                      <a:r>
                        <a:rPr lang="es-MX" sz="1400" b="0" i="0" u="none" strike="noStrike" cap="none" dirty="0" err="1">
                          <a:solidFill>
                            <a:srgbClr val="000000"/>
                          </a:solidFill>
                          <a:effectLst/>
                          <a:latin typeface="Arial"/>
                          <a:ea typeface="Arial"/>
                          <a:cs typeface="Arial"/>
                          <a:sym typeface="Arial"/>
                        </a:rPr>
                        <a:t>falciparum</a:t>
                      </a:r>
                      <a:r>
                        <a:rPr lang="es-MX" sz="1400" b="0" i="0" u="none" strike="noStrike" cap="none" dirty="0">
                          <a:solidFill>
                            <a:srgbClr val="000000"/>
                          </a:solidFill>
                          <a:effectLst/>
                          <a:latin typeface="Arial"/>
                          <a:ea typeface="Arial"/>
                          <a:cs typeface="Arial"/>
                          <a:sym typeface="Arial"/>
                        </a:rPr>
                        <a:t> principalmente, puede agravarse e incluso ser mortal.</a:t>
                      </a:r>
                      <a:endParaRPr dirty="0"/>
                    </a:p>
                  </a:txBody>
                  <a:tcPr marL="91425" marR="91425" marT="91425" marB="91425"/>
                </a:tc>
                <a:extLst>
                  <a:ext uri="{0D108BD9-81ED-4DB2-BD59-A6C34878D82A}">
                    <a16:rowId xmlns:a16="http://schemas.microsoft.com/office/drawing/2014/main" val="10002"/>
                  </a:ext>
                </a:extLst>
              </a:tr>
              <a:tr h="758773">
                <a:tc>
                  <a:txBody>
                    <a:bodyPr/>
                    <a:lstStyle/>
                    <a:p>
                      <a:pPr marL="0" lvl="0" indent="0" algn="l" rtl="0">
                        <a:spcBef>
                          <a:spcPts val="0"/>
                        </a:spcBef>
                        <a:spcAft>
                          <a:spcPts val="0"/>
                        </a:spcAft>
                        <a:buNone/>
                      </a:pPr>
                      <a:r>
                        <a:rPr lang="es-CL" b="1"/>
                        <a:t>Diagnóstico</a:t>
                      </a:r>
                      <a:endParaRPr b="1"/>
                    </a:p>
                  </a:txBody>
                  <a:tcPr marL="91425" marR="91425" marT="91425" marB="91425"/>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s-CL" dirty="0"/>
                        <a:t>Diagnóstico directo: PCR - Cultivo.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s-CL" dirty="0"/>
                        <a:t>Frotis y gota gruesa. </a:t>
                      </a:r>
                      <a:endParaRPr dirty="0"/>
                    </a:p>
                  </a:txBody>
                  <a:tcPr marL="91425" marR="91425" marT="91425" marB="91425"/>
                </a:tc>
                <a:extLst>
                  <a:ext uri="{0D108BD9-81ED-4DB2-BD59-A6C34878D82A}">
                    <a16:rowId xmlns:a16="http://schemas.microsoft.com/office/drawing/2014/main" val="10003"/>
                  </a:ext>
                </a:extLst>
              </a:tr>
            </a:tbl>
          </a:graphicData>
        </a:graphic>
      </p:graphicFrame>
      <p:pic>
        <p:nvPicPr>
          <p:cNvPr id="5122" name="Picture 2">
            <a:extLst>
              <a:ext uri="{FF2B5EF4-FFF2-40B4-BE49-F238E27FC236}">
                <a16:creationId xmlns:a16="http://schemas.microsoft.com/office/drawing/2014/main" id="{45DF3E3D-4B48-3914-7EC8-D6F740580B1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0" y="1198743"/>
            <a:ext cx="6096000" cy="5015244"/>
          </a:xfrm>
          <a:prstGeom prst="rect">
            <a:avLst/>
          </a:prstGeom>
          <a:noFill/>
          <a:extLst>
            <a:ext uri="{909E8E84-426E-40DD-AFC4-6F175D3DCCD1}">
              <a14:hiddenFill xmlns:a14="http://schemas.microsoft.com/office/drawing/2010/main">
                <a:solidFill>
                  <a:srgbClr val="FFFFFF"/>
                </a:solidFill>
              </a14:hiddenFill>
            </a:ext>
          </a:extLst>
        </p:spPr>
      </p:pic>
      <p:sp>
        <p:nvSpPr>
          <p:cNvPr id="3" name="CuadroTexto 2">
            <a:extLst>
              <a:ext uri="{FF2B5EF4-FFF2-40B4-BE49-F238E27FC236}">
                <a16:creationId xmlns:a16="http://schemas.microsoft.com/office/drawing/2014/main" id="{EFF37E56-0687-EE14-C210-C719349F4342}"/>
              </a:ext>
            </a:extLst>
          </p:cNvPr>
          <p:cNvSpPr txBox="1"/>
          <p:nvPr/>
        </p:nvSpPr>
        <p:spPr>
          <a:xfrm>
            <a:off x="6194323" y="6213987"/>
            <a:ext cx="6096000" cy="307777"/>
          </a:xfrm>
          <a:prstGeom prst="rect">
            <a:avLst/>
          </a:prstGeom>
          <a:noFill/>
        </p:spPr>
        <p:txBody>
          <a:bodyPr wrap="square">
            <a:spAutoFit/>
          </a:bodyPr>
          <a:lstStyle/>
          <a:p>
            <a:r>
              <a:rPr lang="pt-BR" dirty="0" err="1">
                <a:hlinkClick r:id="rId6"/>
              </a:rPr>
              <a:t>Malaria</a:t>
            </a:r>
            <a:r>
              <a:rPr lang="pt-BR" dirty="0">
                <a:hlinkClick r:id="rId6"/>
              </a:rPr>
              <a:t> - EPI - Departamento de Epidemiologia (minsal.cl)</a:t>
            </a:r>
            <a:endParaRPr lang="es-CL"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9F73C03-958C-6FB8-AEB3-524B5A7461E5}"/>
              </a:ext>
            </a:extLst>
          </p:cNvPr>
          <p:cNvSpPr>
            <a:spLocks noGrp="1"/>
          </p:cNvSpPr>
          <p:nvPr>
            <p:ph type="title"/>
          </p:nvPr>
        </p:nvSpPr>
        <p:spPr/>
        <p:txBody>
          <a:bodyPr>
            <a:normAutofit/>
          </a:bodyPr>
          <a:lstStyle/>
          <a:p>
            <a:r>
              <a:rPr lang="es-CL" b="1" dirty="0">
                <a:solidFill>
                  <a:srgbClr val="1E4E79"/>
                </a:solidFill>
                <a:latin typeface="Arial"/>
                <a:cs typeface="Arial"/>
              </a:rPr>
              <a:t>Diagnóstico De </a:t>
            </a:r>
            <a:r>
              <a:rPr lang="es-CL" b="1" dirty="0" err="1">
                <a:solidFill>
                  <a:srgbClr val="1E4E79"/>
                </a:solidFill>
                <a:latin typeface="Arial"/>
                <a:cs typeface="Arial"/>
              </a:rPr>
              <a:t>Arbovirosis</a:t>
            </a:r>
            <a:endParaRPr lang="es-CL" b="1" dirty="0">
              <a:solidFill>
                <a:srgbClr val="1E4E79"/>
              </a:solidFill>
              <a:latin typeface="Arial"/>
              <a:cs typeface="Arial"/>
            </a:endParaRPr>
          </a:p>
        </p:txBody>
      </p:sp>
      <p:sp>
        <p:nvSpPr>
          <p:cNvPr id="3" name="Marcador de texto 2">
            <a:extLst>
              <a:ext uri="{FF2B5EF4-FFF2-40B4-BE49-F238E27FC236}">
                <a16:creationId xmlns:a16="http://schemas.microsoft.com/office/drawing/2014/main" id="{DDDF0C9F-FE44-181C-F51D-3607C7F818D5}"/>
              </a:ext>
            </a:extLst>
          </p:cNvPr>
          <p:cNvSpPr>
            <a:spLocks noGrp="1"/>
          </p:cNvSpPr>
          <p:nvPr>
            <p:ph type="body" idx="1"/>
          </p:nvPr>
        </p:nvSpPr>
        <p:spPr>
          <a:xfrm>
            <a:off x="403123" y="1334011"/>
            <a:ext cx="10950677" cy="4351338"/>
          </a:xfrm>
        </p:spPr>
        <p:txBody>
          <a:bodyPr>
            <a:normAutofit/>
          </a:bodyPr>
          <a:lstStyle/>
          <a:p>
            <a:pPr algn="just"/>
            <a:r>
              <a:rPr lang="es-MX" sz="2000" dirty="0">
                <a:latin typeface="Arial" panose="020B0604020202020204" pitchFamily="34" charset="0"/>
                <a:cs typeface="Arial" panose="020B0604020202020204" pitchFamily="34" charset="0"/>
              </a:rPr>
              <a:t>En Chile, la confirmación del diagnóstico de </a:t>
            </a:r>
            <a:r>
              <a:rPr lang="es-MX" sz="2000" dirty="0" err="1">
                <a:latin typeface="Arial" panose="020B0604020202020204" pitchFamily="34" charset="0"/>
                <a:cs typeface="Arial" panose="020B0604020202020204" pitchFamily="34" charset="0"/>
              </a:rPr>
              <a:t>arbovirosis</a:t>
            </a:r>
            <a:r>
              <a:rPr lang="es-MX" sz="2000" dirty="0">
                <a:latin typeface="Arial" panose="020B0604020202020204" pitchFamily="34" charset="0"/>
                <a:cs typeface="Arial" panose="020B0604020202020204" pitchFamily="34" charset="0"/>
              </a:rPr>
              <a:t> lo realiza el Instituto de Salud Pública (ISP), por lo que frente a una sospecha clínica, en el sistema público o privado, siempre deben derivarse las muestras al Subdepartamento de Enfermedades Virales del ISP.</a:t>
            </a:r>
            <a:endParaRPr lang="es-CL" sz="2000" dirty="0">
              <a:latin typeface="Arial" panose="020B0604020202020204" pitchFamily="34" charset="0"/>
              <a:cs typeface="Arial" panose="020B0604020202020204" pitchFamily="34" charset="0"/>
            </a:endParaRPr>
          </a:p>
        </p:txBody>
      </p:sp>
      <p:pic>
        <p:nvPicPr>
          <p:cNvPr id="5" name="Imagen 4">
            <a:extLst>
              <a:ext uri="{FF2B5EF4-FFF2-40B4-BE49-F238E27FC236}">
                <a16:creationId xmlns:a16="http://schemas.microsoft.com/office/drawing/2014/main" id="{596D1EF1-C0AD-F181-7286-CE2B78AD536A}"/>
              </a:ext>
            </a:extLst>
          </p:cNvPr>
          <p:cNvPicPr>
            <a:picLocks noChangeAspect="1"/>
          </p:cNvPicPr>
          <p:nvPr/>
        </p:nvPicPr>
        <p:blipFill>
          <a:blip r:embed="rId4"/>
          <a:stretch>
            <a:fillRect/>
          </a:stretch>
        </p:blipFill>
        <p:spPr>
          <a:xfrm>
            <a:off x="3026913" y="2659574"/>
            <a:ext cx="6138174" cy="3934728"/>
          </a:xfrm>
          <a:prstGeom prst="rect">
            <a:avLst/>
          </a:prstGeom>
        </p:spPr>
      </p:pic>
    </p:spTree>
    <p:extLst>
      <p:ext uri="{BB962C8B-B14F-4D97-AF65-F5344CB8AC3E}">
        <p14:creationId xmlns:p14="http://schemas.microsoft.com/office/powerpoint/2010/main" val="1194551633"/>
      </p:ext>
    </p:extLst>
  </p:cSld>
  <p:clrMapOvr>
    <a:overrideClrMapping bg1="lt1" tx1="dk1" bg2="dk2" tx2="lt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4">
            <a:alphaModFix/>
          </a:blip>
          <a:stretch>
            <a:fillRect/>
          </a:stretch>
        </a:blipFill>
        <a:effectLst/>
      </p:bgPr>
    </p:bg>
    <p:spTree>
      <p:nvGrpSpPr>
        <p:cNvPr id="1" name="Shape 168"/>
        <p:cNvGrpSpPr/>
        <p:nvPr/>
      </p:nvGrpSpPr>
      <p:grpSpPr>
        <a:xfrm>
          <a:off x="0" y="0"/>
          <a:ext cx="0" cy="0"/>
          <a:chOff x="0" y="0"/>
          <a:chExt cx="0" cy="0"/>
        </a:xfrm>
      </p:grpSpPr>
      <p:sp>
        <p:nvSpPr>
          <p:cNvPr id="169" name="Google Shape;169;g22531b21c0d_1_67"/>
          <p:cNvSpPr txBox="1">
            <a:spLocks noGrp="1"/>
          </p:cNvSpPr>
          <p:nvPr>
            <p:ph type="title"/>
          </p:nvPr>
        </p:nvSpPr>
        <p:spPr>
          <a:xfrm>
            <a:off x="838200" y="365125"/>
            <a:ext cx="10515600" cy="10944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s-CL" sz="4009" b="1">
                <a:solidFill>
                  <a:srgbClr val="1E4E79"/>
                </a:solidFill>
                <a:latin typeface="Arial"/>
                <a:ea typeface="Arial"/>
                <a:cs typeface="Arial"/>
                <a:sym typeface="Arial"/>
              </a:rPr>
              <a:t>Vigilancia epidemiológica </a:t>
            </a:r>
            <a:endParaRPr/>
          </a:p>
        </p:txBody>
      </p:sp>
      <p:sp>
        <p:nvSpPr>
          <p:cNvPr id="170" name="Google Shape;170;g22531b21c0d_1_67"/>
          <p:cNvSpPr txBox="1">
            <a:spLocks noGrp="1"/>
          </p:cNvSpPr>
          <p:nvPr>
            <p:ph type="body" idx="1"/>
          </p:nvPr>
        </p:nvSpPr>
        <p:spPr>
          <a:xfrm>
            <a:off x="383307" y="1177974"/>
            <a:ext cx="7610320" cy="5314901"/>
          </a:xfrm>
          <a:prstGeom prst="rect">
            <a:avLst/>
          </a:prstGeom>
        </p:spPr>
        <p:txBody>
          <a:bodyPr spcFirstLastPara="1" wrap="square" lIns="91425" tIns="45700" rIns="91425" bIns="45700" anchor="t" anchorCtr="0">
            <a:normAutofit fontScale="25000" lnSpcReduction="20000"/>
          </a:bodyPr>
          <a:lstStyle/>
          <a:p>
            <a:pPr marL="0" lvl="0" indent="457200" algn="just" rtl="0">
              <a:lnSpc>
                <a:spcPct val="115000"/>
              </a:lnSpc>
              <a:spcBef>
                <a:spcPts val="1200"/>
              </a:spcBef>
              <a:spcAft>
                <a:spcPts val="0"/>
              </a:spcAft>
              <a:buNone/>
            </a:pPr>
            <a:r>
              <a:rPr lang="es-CL" sz="5600" dirty="0">
                <a:latin typeface="+mn-lt"/>
                <a:sym typeface="Arial"/>
              </a:rPr>
              <a:t>Las </a:t>
            </a:r>
            <a:r>
              <a:rPr lang="es-CL" sz="5600" dirty="0" err="1">
                <a:latin typeface="+mn-lt"/>
                <a:sym typeface="Arial"/>
              </a:rPr>
              <a:t>arbovirosis</a:t>
            </a:r>
            <a:r>
              <a:rPr lang="es-CL" sz="5600" dirty="0">
                <a:latin typeface="+mn-lt"/>
                <a:sym typeface="Arial"/>
              </a:rPr>
              <a:t> mencionadas son de </a:t>
            </a:r>
            <a:r>
              <a:rPr lang="es-CL" sz="5600" b="1" dirty="0">
                <a:latin typeface="+mn-lt"/>
                <a:sym typeface="Arial"/>
              </a:rPr>
              <a:t>vigilancia universal e inmediata </a:t>
            </a:r>
            <a:r>
              <a:rPr lang="es-CL" sz="5600" dirty="0">
                <a:latin typeface="+mn-lt"/>
                <a:sym typeface="Arial"/>
              </a:rPr>
              <a:t>según el Decreto Supremo N° 7 y el Protocolo de vigilancia epidemiológica de </a:t>
            </a:r>
            <a:r>
              <a:rPr lang="es-CL" sz="5600" dirty="0" err="1">
                <a:latin typeface="+mn-lt"/>
                <a:sym typeface="Arial"/>
              </a:rPr>
              <a:t>arbovirosis</a:t>
            </a:r>
            <a:r>
              <a:rPr lang="es-CL" sz="5600" dirty="0">
                <a:latin typeface="+mn-lt"/>
                <a:sym typeface="Arial"/>
              </a:rPr>
              <a:t>, elaborado por el Departamento de Epidemiología del Ministerio de Salud, difundido a la red asistencial pública y privada. </a:t>
            </a:r>
            <a:endParaRPr sz="5600" dirty="0">
              <a:latin typeface="+mn-lt"/>
              <a:sym typeface="Arial"/>
            </a:endParaRPr>
          </a:p>
          <a:p>
            <a:pPr marL="0" lvl="0" indent="457200" algn="just" rtl="0">
              <a:lnSpc>
                <a:spcPct val="115000"/>
              </a:lnSpc>
              <a:spcBef>
                <a:spcPts val="1200"/>
              </a:spcBef>
              <a:spcAft>
                <a:spcPts val="0"/>
              </a:spcAft>
              <a:buNone/>
            </a:pPr>
            <a:r>
              <a:rPr lang="es-CL" sz="5600" dirty="0">
                <a:latin typeface="+mn-lt"/>
                <a:sym typeface="Arial"/>
              </a:rPr>
              <a:t>Ante la sospecha clínica o hallazgos de laboratorio en cualquier establecimiento del país (público y privado) debe ser notificado de manera inmediata por la vía de comunicación más expedita a la Autoridad Sanitaria Regional correspondiente ya sea por el teléfono de turno de la unidad de epidemiología o por correo a </a:t>
            </a:r>
            <a:r>
              <a:rPr lang="es-CL" sz="5600" b="1" dirty="0">
                <a:latin typeface="+mn-lt"/>
                <a:sym typeface="Arial"/>
              </a:rPr>
              <a:t>epinuble@redsalud.gob.cl,</a:t>
            </a:r>
            <a:r>
              <a:rPr lang="es-CL" sz="5600" dirty="0">
                <a:latin typeface="+mn-lt"/>
                <a:sym typeface="Arial"/>
              </a:rPr>
              <a:t> desde el lugar en que fue detectado, sin perjuicio que, con posterioridad, dentro de un plazo de 24 horas se proceda a </a:t>
            </a:r>
            <a:r>
              <a:rPr lang="es-CL" sz="5600" b="1" dirty="0">
                <a:latin typeface="+mn-lt"/>
                <a:sym typeface="Arial"/>
              </a:rPr>
              <a:t>completar el formulario de Enfermedades de Notificación Obligatoria (ENO) en EPIVIGILA.</a:t>
            </a:r>
            <a:endParaRPr sz="5600" b="1" dirty="0">
              <a:latin typeface="+mn-lt"/>
              <a:sym typeface="Arial"/>
            </a:endParaRPr>
          </a:p>
          <a:p>
            <a:pPr marL="0" lvl="0" indent="457200" algn="just" rtl="0">
              <a:lnSpc>
                <a:spcPct val="115000"/>
              </a:lnSpc>
              <a:spcBef>
                <a:spcPts val="1200"/>
              </a:spcBef>
              <a:spcAft>
                <a:spcPts val="0"/>
              </a:spcAft>
              <a:buNone/>
            </a:pPr>
            <a:r>
              <a:rPr lang="es-CL" sz="5600" dirty="0">
                <a:latin typeface="+mn-lt"/>
                <a:sym typeface="Arial"/>
              </a:rPr>
              <a:t> Debe a su vez realizar la toma de muestra y rellenar el formulario para el envío de muestra dengue, </a:t>
            </a:r>
            <a:r>
              <a:rPr lang="es-CL" sz="5600" dirty="0" err="1">
                <a:latin typeface="+mn-lt"/>
                <a:sym typeface="Arial"/>
              </a:rPr>
              <a:t>chikungunya</a:t>
            </a:r>
            <a:r>
              <a:rPr lang="es-CL" sz="5600" dirty="0">
                <a:latin typeface="+mn-lt"/>
                <a:sym typeface="Arial"/>
              </a:rPr>
              <a:t>, zika y fiebre amarilla, el cual se encuentra disponible en el banner de la SEREMI de salud ñuble - Unidad de Epidemiología- Circulares ENOS </a:t>
            </a:r>
            <a:r>
              <a:rPr lang="es-CL" sz="5600" dirty="0">
                <a:latin typeface="+mn-lt"/>
                <a:sym typeface="Arial"/>
                <a:hlinkClick r:id="rId5"/>
              </a:rPr>
              <a:t>–</a:t>
            </a:r>
            <a:r>
              <a:rPr lang="es-CL" sz="5600" dirty="0">
                <a:latin typeface="+mn-lt"/>
                <a:sym typeface="Arial"/>
              </a:rPr>
              <a:t> </a:t>
            </a:r>
            <a:r>
              <a:rPr lang="es-CL" sz="5600" dirty="0" err="1">
                <a:latin typeface="+mn-lt"/>
                <a:sym typeface="Arial"/>
              </a:rPr>
              <a:t>Arbovirs</a:t>
            </a:r>
            <a:r>
              <a:rPr lang="es-CL" sz="5600" dirty="0">
                <a:latin typeface="+mn-lt"/>
                <a:sym typeface="Arial"/>
              </a:rPr>
              <a:t> </a:t>
            </a:r>
            <a:r>
              <a:rPr lang="es-CL" sz="5600" dirty="0">
                <a:latin typeface="+mn-lt"/>
                <a:sym typeface="Arial"/>
                <a:hlinkClick r:id="rId5"/>
              </a:rPr>
              <a:t> </a:t>
            </a:r>
            <a:r>
              <a:rPr lang="es-CL" sz="5600" dirty="0">
                <a:solidFill>
                  <a:srgbClr val="0070C0"/>
                </a:solidFill>
                <a:latin typeface="+mn-lt"/>
                <a:sym typeface="Arial"/>
                <a:hlinkClick r:id="rId5">
                  <a:extLst>
                    <a:ext uri="{A12FA001-AC4F-418D-AE19-62706E023703}">
                      <ahyp:hlinkClr xmlns:ahyp="http://schemas.microsoft.com/office/drawing/2018/hyperlinkcolor" val="tx"/>
                    </a:ext>
                  </a:extLst>
                </a:hlinkClick>
              </a:rPr>
              <a:t>https://www.seremidesaludnuble.cl/nextcloud/s/rKSREANkMTf69Pa</a:t>
            </a:r>
            <a:r>
              <a:rPr lang="es-CL" sz="5600" dirty="0">
                <a:solidFill>
                  <a:srgbClr val="0070C0"/>
                </a:solidFill>
                <a:latin typeface="+mn-lt"/>
                <a:sym typeface="Arial"/>
              </a:rPr>
              <a:t>.  </a:t>
            </a:r>
            <a:endParaRPr sz="5600" dirty="0">
              <a:solidFill>
                <a:srgbClr val="0070C0"/>
              </a:solidFill>
              <a:latin typeface="+mn-lt"/>
              <a:sym typeface="Arial"/>
            </a:endParaRPr>
          </a:p>
          <a:p>
            <a:pPr marL="0" lvl="0" indent="457200" algn="just" rtl="0">
              <a:lnSpc>
                <a:spcPct val="115000"/>
              </a:lnSpc>
              <a:spcBef>
                <a:spcPts val="1200"/>
              </a:spcBef>
              <a:spcAft>
                <a:spcPts val="0"/>
              </a:spcAft>
              <a:buNone/>
            </a:pPr>
            <a:r>
              <a:rPr lang="es-CL" sz="5600" dirty="0">
                <a:latin typeface="+mn-lt"/>
                <a:sym typeface="Arial"/>
              </a:rPr>
              <a:t> Los delegados de epidemiología de cada establecimiento deberán verificar que todos estos pasos se hayan realizado de forma oportuna y correcta y deberá colaborar en la investigación de estos casos sospechosos. </a:t>
            </a:r>
            <a:endParaRPr sz="5600" dirty="0">
              <a:latin typeface="+mn-lt"/>
              <a:sym typeface="Arial"/>
            </a:endParaRPr>
          </a:p>
          <a:p>
            <a:pPr marL="0" lvl="0" indent="457200" algn="just" rtl="0">
              <a:lnSpc>
                <a:spcPct val="115000"/>
              </a:lnSpc>
              <a:spcBef>
                <a:spcPts val="1200"/>
              </a:spcBef>
              <a:spcAft>
                <a:spcPts val="0"/>
              </a:spcAft>
              <a:buNone/>
            </a:pPr>
            <a:r>
              <a:rPr lang="es-MX" sz="5600" dirty="0">
                <a:latin typeface="+mn-lt"/>
                <a:sym typeface="Arial"/>
              </a:rPr>
              <a:t>A su vez La Autoridad Sanitaria Regional, a través de su Unidad de Epidemiología, lo comunicará en forma inmediata a MINSAL por la vía de comunicación más expedita.</a:t>
            </a:r>
          </a:p>
          <a:p>
            <a:pPr marL="0" lvl="0" indent="0" algn="l" rtl="0">
              <a:spcBef>
                <a:spcPts val="1200"/>
              </a:spcBef>
              <a:spcAft>
                <a:spcPts val="0"/>
              </a:spcAft>
              <a:buNone/>
            </a:pPr>
            <a:endParaRPr dirty="0"/>
          </a:p>
        </p:txBody>
      </p:sp>
      <p:pic>
        <p:nvPicPr>
          <p:cNvPr id="3" name="Imagen 2">
            <a:extLst>
              <a:ext uri="{FF2B5EF4-FFF2-40B4-BE49-F238E27FC236}">
                <a16:creationId xmlns:a16="http://schemas.microsoft.com/office/drawing/2014/main" id="{014D699E-6081-4972-6B31-2A6D2FFD4B35}"/>
              </a:ext>
            </a:extLst>
          </p:cNvPr>
          <p:cNvPicPr>
            <a:picLocks noChangeAspect="1"/>
          </p:cNvPicPr>
          <p:nvPr/>
        </p:nvPicPr>
        <p:blipFill rotWithShape="1">
          <a:blip r:embed="rId6"/>
          <a:srcRect l="5385" t="12004" r="3192"/>
          <a:stretch/>
        </p:blipFill>
        <p:spPr>
          <a:xfrm>
            <a:off x="8239461" y="3495673"/>
            <a:ext cx="3743631" cy="1002804"/>
          </a:xfrm>
          <a:prstGeom prst="rect">
            <a:avLst/>
          </a:prstGeom>
        </p:spPr>
      </p:pic>
      <p:pic>
        <p:nvPicPr>
          <p:cNvPr id="7" name="Imagen 6">
            <a:extLst>
              <a:ext uri="{FF2B5EF4-FFF2-40B4-BE49-F238E27FC236}">
                <a16:creationId xmlns:a16="http://schemas.microsoft.com/office/drawing/2014/main" id="{8D4EC845-27CB-7E18-FBF8-DCADA40B6F69}"/>
              </a:ext>
            </a:extLst>
          </p:cNvPr>
          <p:cNvPicPr>
            <a:picLocks noChangeAspect="1"/>
          </p:cNvPicPr>
          <p:nvPr/>
        </p:nvPicPr>
        <p:blipFill>
          <a:blip r:embed="rId7"/>
          <a:stretch>
            <a:fillRect/>
          </a:stretch>
        </p:blipFill>
        <p:spPr>
          <a:xfrm>
            <a:off x="9058528" y="1985153"/>
            <a:ext cx="2485045" cy="1232739"/>
          </a:xfrm>
          <a:prstGeom prst="rect">
            <a:avLst/>
          </a:prstGeom>
        </p:spPr>
      </p:pic>
      <p:pic>
        <p:nvPicPr>
          <p:cNvPr id="13" name="Imagen 12">
            <a:extLst>
              <a:ext uri="{FF2B5EF4-FFF2-40B4-BE49-F238E27FC236}">
                <a16:creationId xmlns:a16="http://schemas.microsoft.com/office/drawing/2014/main" id="{6FBCCFCF-21D4-0E88-C9B1-BA46454D890E}"/>
              </a:ext>
            </a:extLst>
          </p:cNvPr>
          <p:cNvPicPr>
            <a:picLocks noChangeAspect="1"/>
          </p:cNvPicPr>
          <p:nvPr/>
        </p:nvPicPr>
        <p:blipFill>
          <a:blip r:embed="rId8"/>
          <a:stretch>
            <a:fillRect/>
          </a:stretch>
        </p:blipFill>
        <p:spPr>
          <a:xfrm>
            <a:off x="8308991" y="5078701"/>
            <a:ext cx="3604572" cy="1546994"/>
          </a:xfrm>
          <a:prstGeom prst="rect">
            <a:avLst/>
          </a:prstGeom>
        </p:spPr>
      </p:pic>
      <p:pic>
        <p:nvPicPr>
          <p:cNvPr id="14" name="Google Shape;87;p1" descr="Fiebre amarilla mosquito insectos ilustración amarillo fotografías e  imágenes de alta resolución - Alamy">
            <a:extLst>
              <a:ext uri="{FF2B5EF4-FFF2-40B4-BE49-F238E27FC236}">
                <a16:creationId xmlns:a16="http://schemas.microsoft.com/office/drawing/2014/main" id="{F1E82DC1-FA99-1E18-72D9-6F0F778E0315}"/>
              </a:ext>
            </a:extLst>
          </p:cNvPr>
          <p:cNvPicPr preferRelativeResize="0"/>
          <p:nvPr/>
        </p:nvPicPr>
        <p:blipFill rotWithShape="1">
          <a:blip r:embed="rId9">
            <a:alphaModFix/>
          </a:blip>
          <a:srcRect/>
          <a:stretch/>
        </p:blipFill>
        <p:spPr>
          <a:xfrm>
            <a:off x="8844479" y="115508"/>
            <a:ext cx="2913144" cy="1825215"/>
          </a:xfrm>
          <a:prstGeom prst="rect">
            <a:avLst/>
          </a:prstGeom>
          <a:noFill/>
          <a:ln>
            <a:noFill/>
          </a:ln>
        </p:spPr>
      </p:pic>
    </p:spTree>
  </p:cSld>
  <p:clrMapOvr>
    <a:overrideClrMapping bg1="lt1" tx1="dk1" bg2="dk2" tx2="lt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74"/>
        <p:cNvGrpSpPr/>
        <p:nvPr/>
      </p:nvGrpSpPr>
      <p:grpSpPr>
        <a:xfrm>
          <a:off x="0" y="0"/>
          <a:ext cx="0" cy="0"/>
          <a:chOff x="0" y="0"/>
          <a:chExt cx="0" cy="0"/>
        </a:xfrm>
      </p:grpSpPr>
      <p:sp>
        <p:nvSpPr>
          <p:cNvPr id="175" name="Google Shape;175;g22531b21c0d_0_51"/>
          <p:cNvSpPr txBox="1">
            <a:spLocks noGrp="1"/>
          </p:cNvSpPr>
          <p:nvPr>
            <p:ph type="title"/>
          </p:nvPr>
        </p:nvSpPr>
        <p:spPr>
          <a:xfrm>
            <a:off x="660475" y="168922"/>
            <a:ext cx="10668600" cy="799800"/>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rgbClr val="1E4E79"/>
              </a:buClr>
              <a:buSzPts val="4410"/>
              <a:buFont typeface="Arial"/>
              <a:buNone/>
            </a:pPr>
            <a:r>
              <a:rPr lang="es-CL" sz="4009" b="1">
                <a:solidFill>
                  <a:srgbClr val="1E4E79"/>
                </a:solidFill>
                <a:latin typeface="Arial"/>
                <a:ea typeface="Arial"/>
                <a:cs typeface="Arial"/>
                <a:sym typeface="Arial"/>
              </a:rPr>
              <a:t>Vigilancia: Decreto 7/2019 ENO Inmediata.</a:t>
            </a:r>
            <a:endParaRPr sz="2480"/>
          </a:p>
        </p:txBody>
      </p:sp>
      <p:pic>
        <p:nvPicPr>
          <p:cNvPr id="176" name="Google Shape;176;g22531b21c0d_0_51"/>
          <p:cNvPicPr preferRelativeResize="0"/>
          <p:nvPr/>
        </p:nvPicPr>
        <p:blipFill rotWithShape="1">
          <a:blip r:embed="rId4">
            <a:alphaModFix/>
          </a:blip>
          <a:srcRect/>
          <a:stretch/>
        </p:blipFill>
        <p:spPr>
          <a:xfrm>
            <a:off x="781562" y="955780"/>
            <a:ext cx="744772" cy="199913"/>
          </a:xfrm>
          <a:prstGeom prst="rect">
            <a:avLst/>
          </a:prstGeom>
          <a:noFill/>
          <a:ln>
            <a:noFill/>
          </a:ln>
        </p:spPr>
      </p:pic>
      <p:sp>
        <p:nvSpPr>
          <p:cNvPr id="177" name="Google Shape;177;g22531b21c0d_0_51" descr="Lindo joven y mujer pasando coronavirus por transmisión aérea. ilustración  de personaje de dibujos animados plana. aislado sobre fondo blanco | Vector  Premium"/>
          <p:cNvSpPr/>
          <p:nvPr/>
        </p:nvSpPr>
        <p:spPr>
          <a:xfrm>
            <a:off x="5943600" y="3276600"/>
            <a:ext cx="304800" cy="30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78" name="Google Shape;178;g22531b21c0d_0_51"/>
          <p:cNvSpPr/>
          <p:nvPr/>
        </p:nvSpPr>
        <p:spPr>
          <a:xfrm>
            <a:off x="235725" y="3356850"/>
            <a:ext cx="1096200" cy="9621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CL"/>
              <a:t>Ante la sospecha</a:t>
            </a:r>
            <a:endParaRPr/>
          </a:p>
        </p:txBody>
      </p:sp>
      <p:sp>
        <p:nvSpPr>
          <p:cNvPr id="179" name="Google Shape;179;g22531b21c0d_0_51"/>
          <p:cNvSpPr/>
          <p:nvPr/>
        </p:nvSpPr>
        <p:spPr>
          <a:xfrm>
            <a:off x="1930875" y="1497100"/>
            <a:ext cx="1316400" cy="6714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s-CL"/>
              <a:t>Solicitar examen arbovirosis</a:t>
            </a:r>
            <a:endParaRPr/>
          </a:p>
        </p:txBody>
      </p:sp>
      <p:sp>
        <p:nvSpPr>
          <p:cNvPr id="180" name="Google Shape;180;g22531b21c0d_0_51"/>
          <p:cNvSpPr/>
          <p:nvPr/>
        </p:nvSpPr>
        <p:spPr>
          <a:xfrm>
            <a:off x="1948450" y="2863488"/>
            <a:ext cx="1210800" cy="8613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s-CL" dirty="0"/>
              <a:t>- Notificar en EPIVIGILA</a:t>
            </a:r>
            <a:endParaRPr dirty="0"/>
          </a:p>
        </p:txBody>
      </p:sp>
      <p:sp>
        <p:nvSpPr>
          <p:cNvPr id="181" name="Google Shape;181;g22531b21c0d_0_51"/>
          <p:cNvSpPr/>
          <p:nvPr/>
        </p:nvSpPr>
        <p:spPr>
          <a:xfrm>
            <a:off x="1930875" y="4419775"/>
            <a:ext cx="1316400" cy="6714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s-CL"/>
              <a:t>Informar a Unidad de Epidemiología</a:t>
            </a:r>
            <a:endParaRPr/>
          </a:p>
        </p:txBody>
      </p:sp>
      <p:sp>
        <p:nvSpPr>
          <p:cNvPr id="182" name="Google Shape;182;g22531b21c0d_0_51"/>
          <p:cNvSpPr/>
          <p:nvPr/>
        </p:nvSpPr>
        <p:spPr>
          <a:xfrm>
            <a:off x="1895625" y="5636125"/>
            <a:ext cx="1316400" cy="6714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s-CL"/>
              <a:t>Indicar aislamiento y emitir LM</a:t>
            </a:r>
            <a:endParaRPr/>
          </a:p>
        </p:txBody>
      </p:sp>
      <p:sp>
        <p:nvSpPr>
          <p:cNvPr id="183" name="Google Shape;183;g22531b21c0d_0_51"/>
          <p:cNvSpPr/>
          <p:nvPr/>
        </p:nvSpPr>
        <p:spPr>
          <a:xfrm>
            <a:off x="3602375" y="1497100"/>
            <a:ext cx="1713000" cy="6714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s-CL"/>
              <a:t>Tomar muestra y enviar a laboratorio con formulario </a:t>
            </a:r>
            <a:endParaRPr/>
          </a:p>
        </p:txBody>
      </p:sp>
      <p:sp>
        <p:nvSpPr>
          <p:cNvPr id="184" name="Google Shape;184;g22531b21c0d_0_51"/>
          <p:cNvSpPr/>
          <p:nvPr/>
        </p:nvSpPr>
        <p:spPr>
          <a:xfrm>
            <a:off x="5846300" y="1497100"/>
            <a:ext cx="1713000" cy="6714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s-CL"/>
              <a:t>Enviar muestra a ISP </a:t>
            </a:r>
            <a:endParaRPr/>
          </a:p>
        </p:txBody>
      </p:sp>
      <p:sp>
        <p:nvSpPr>
          <p:cNvPr id="185" name="Google Shape;185;g22531b21c0d_0_51"/>
          <p:cNvSpPr/>
          <p:nvPr/>
        </p:nvSpPr>
        <p:spPr>
          <a:xfrm>
            <a:off x="3694913" y="3423475"/>
            <a:ext cx="1713000" cy="6714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s-CL"/>
              <a:t>Investigación epidemiológica</a:t>
            </a:r>
            <a:endParaRPr/>
          </a:p>
        </p:txBody>
      </p:sp>
      <p:sp>
        <p:nvSpPr>
          <p:cNvPr id="186" name="Google Shape;186;g22531b21c0d_0_51"/>
          <p:cNvSpPr/>
          <p:nvPr/>
        </p:nvSpPr>
        <p:spPr>
          <a:xfrm>
            <a:off x="3804988" y="5636124"/>
            <a:ext cx="1713000" cy="799799"/>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s-CL" dirty="0"/>
              <a:t>Entrega de mosquitero y repelente (norte del país)</a:t>
            </a:r>
            <a:endParaRPr dirty="0"/>
          </a:p>
        </p:txBody>
      </p:sp>
      <p:sp>
        <p:nvSpPr>
          <p:cNvPr id="187" name="Google Shape;187;g22531b21c0d_0_51"/>
          <p:cNvSpPr/>
          <p:nvPr/>
        </p:nvSpPr>
        <p:spPr>
          <a:xfrm>
            <a:off x="9329326" y="1662125"/>
            <a:ext cx="963300" cy="6714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s-CL"/>
              <a:t>Negativo</a:t>
            </a:r>
            <a:endParaRPr/>
          </a:p>
        </p:txBody>
      </p:sp>
      <p:sp>
        <p:nvSpPr>
          <p:cNvPr id="188" name="Google Shape;188;g22531b21c0d_0_51"/>
          <p:cNvSpPr/>
          <p:nvPr/>
        </p:nvSpPr>
        <p:spPr>
          <a:xfrm>
            <a:off x="9393651" y="3026925"/>
            <a:ext cx="963300" cy="6714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s-CL"/>
              <a:t>Positivo</a:t>
            </a:r>
            <a:endParaRPr/>
          </a:p>
        </p:txBody>
      </p:sp>
      <p:sp>
        <p:nvSpPr>
          <p:cNvPr id="189" name="Google Shape;189;g22531b21c0d_0_51"/>
          <p:cNvSpPr/>
          <p:nvPr/>
        </p:nvSpPr>
        <p:spPr>
          <a:xfrm>
            <a:off x="7815775" y="2399750"/>
            <a:ext cx="1210800" cy="671400"/>
          </a:xfrm>
          <a:prstGeom prst="flowChartPunchedTap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s-CL"/>
              <a:t>Informe resultado</a:t>
            </a:r>
            <a:endParaRPr/>
          </a:p>
        </p:txBody>
      </p:sp>
      <p:sp>
        <p:nvSpPr>
          <p:cNvPr id="190" name="Google Shape;190;g22531b21c0d_0_51"/>
          <p:cNvSpPr/>
          <p:nvPr/>
        </p:nvSpPr>
        <p:spPr>
          <a:xfrm>
            <a:off x="5762713" y="3423475"/>
            <a:ext cx="1713000" cy="6714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s-CL"/>
              <a:t>Bloqueo entomológico</a:t>
            </a:r>
            <a:endParaRPr/>
          </a:p>
        </p:txBody>
      </p:sp>
      <p:sp>
        <p:nvSpPr>
          <p:cNvPr id="191" name="Google Shape;191;g22531b21c0d_0_51"/>
          <p:cNvSpPr/>
          <p:nvPr/>
        </p:nvSpPr>
        <p:spPr>
          <a:xfrm>
            <a:off x="7815763" y="4318950"/>
            <a:ext cx="1713000" cy="6714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s-CL"/>
              <a:t>Seguimiento clínico y epidemiológico</a:t>
            </a:r>
            <a:endParaRPr/>
          </a:p>
        </p:txBody>
      </p:sp>
      <p:sp>
        <p:nvSpPr>
          <p:cNvPr id="192" name="Google Shape;192;g22531b21c0d_0_51"/>
          <p:cNvSpPr/>
          <p:nvPr/>
        </p:nvSpPr>
        <p:spPr>
          <a:xfrm>
            <a:off x="10614550" y="1747925"/>
            <a:ext cx="1395300" cy="5856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CL"/>
              <a:t>Se descarta notificación en EPIVIGILA</a:t>
            </a:r>
            <a:endParaRPr/>
          </a:p>
        </p:txBody>
      </p:sp>
      <p:sp>
        <p:nvSpPr>
          <p:cNvPr id="193" name="Google Shape;193;g22531b21c0d_0_51"/>
          <p:cNvSpPr/>
          <p:nvPr/>
        </p:nvSpPr>
        <p:spPr>
          <a:xfrm>
            <a:off x="10699050" y="2863489"/>
            <a:ext cx="1370901" cy="1547986"/>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CL" dirty="0"/>
              <a:t>Se cambia estado a confirmado en la notificación de EPIVIGILA</a:t>
            </a:r>
            <a:endParaRPr dirty="0"/>
          </a:p>
        </p:txBody>
      </p:sp>
      <p:cxnSp>
        <p:nvCxnSpPr>
          <p:cNvPr id="194" name="Google Shape;194;g22531b21c0d_0_51"/>
          <p:cNvCxnSpPr>
            <a:endCxn id="179" idx="1"/>
          </p:cNvCxnSpPr>
          <p:nvPr/>
        </p:nvCxnSpPr>
        <p:spPr>
          <a:xfrm rot="10800000" flipH="1">
            <a:off x="1287975" y="1832800"/>
            <a:ext cx="642900" cy="1579800"/>
          </a:xfrm>
          <a:prstGeom prst="straightConnector1">
            <a:avLst/>
          </a:prstGeom>
          <a:noFill/>
          <a:ln w="9525" cap="flat" cmpd="sng">
            <a:solidFill>
              <a:schemeClr val="dk2"/>
            </a:solidFill>
            <a:prstDash val="solid"/>
            <a:round/>
            <a:headEnd type="none" w="med" len="med"/>
            <a:tailEnd type="triangle" w="med" len="med"/>
          </a:ln>
        </p:spPr>
      </p:cxnSp>
      <p:cxnSp>
        <p:nvCxnSpPr>
          <p:cNvPr id="195" name="Google Shape;195;g22531b21c0d_0_51"/>
          <p:cNvCxnSpPr>
            <a:endCxn id="180" idx="1"/>
          </p:cNvCxnSpPr>
          <p:nvPr/>
        </p:nvCxnSpPr>
        <p:spPr>
          <a:xfrm rot="10800000" flipH="1">
            <a:off x="1331950" y="3294138"/>
            <a:ext cx="616500" cy="454200"/>
          </a:xfrm>
          <a:prstGeom prst="straightConnector1">
            <a:avLst/>
          </a:prstGeom>
          <a:noFill/>
          <a:ln w="9525" cap="flat" cmpd="sng">
            <a:solidFill>
              <a:schemeClr val="dk2"/>
            </a:solidFill>
            <a:prstDash val="solid"/>
            <a:round/>
            <a:headEnd type="none" w="med" len="med"/>
            <a:tailEnd type="triangle" w="med" len="med"/>
          </a:ln>
        </p:spPr>
      </p:cxnSp>
      <p:cxnSp>
        <p:nvCxnSpPr>
          <p:cNvPr id="196" name="Google Shape;196;g22531b21c0d_0_51"/>
          <p:cNvCxnSpPr>
            <a:endCxn id="181" idx="1"/>
          </p:cNvCxnSpPr>
          <p:nvPr/>
        </p:nvCxnSpPr>
        <p:spPr>
          <a:xfrm>
            <a:off x="1332075" y="3986275"/>
            <a:ext cx="598800" cy="769200"/>
          </a:xfrm>
          <a:prstGeom prst="straightConnector1">
            <a:avLst/>
          </a:prstGeom>
          <a:noFill/>
          <a:ln w="9525" cap="flat" cmpd="sng">
            <a:solidFill>
              <a:schemeClr val="dk2"/>
            </a:solidFill>
            <a:prstDash val="solid"/>
            <a:round/>
            <a:headEnd type="none" w="med" len="med"/>
            <a:tailEnd type="triangle" w="med" len="med"/>
          </a:ln>
        </p:spPr>
      </p:cxnSp>
      <p:cxnSp>
        <p:nvCxnSpPr>
          <p:cNvPr id="197" name="Google Shape;197;g22531b21c0d_0_51"/>
          <p:cNvCxnSpPr>
            <a:endCxn id="182" idx="1"/>
          </p:cNvCxnSpPr>
          <p:nvPr/>
        </p:nvCxnSpPr>
        <p:spPr>
          <a:xfrm>
            <a:off x="1331925" y="4226725"/>
            <a:ext cx="563700" cy="1745100"/>
          </a:xfrm>
          <a:prstGeom prst="straightConnector1">
            <a:avLst/>
          </a:prstGeom>
          <a:noFill/>
          <a:ln w="9525" cap="flat" cmpd="sng">
            <a:solidFill>
              <a:schemeClr val="dk2"/>
            </a:solidFill>
            <a:prstDash val="solid"/>
            <a:round/>
            <a:headEnd type="none" w="med" len="med"/>
            <a:tailEnd type="triangle" w="med" len="med"/>
          </a:ln>
        </p:spPr>
      </p:cxnSp>
      <p:sp>
        <p:nvSpPr>
          <p:cNvPr id="198" name="Google Shape;198;g22531b21c0d_0_51"/>
          <p:cNvSpPr/>
          <p:nvPr/>
        </p:nvSpPr>
        <p:spPr>
          <a:xfrm>
            <a:off x="3318925" y="1732900"/>
            <a:ext cx="211800" cy="199800"/>
          </a:xfrm>
          <a:prstGeom prst="righ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99;g22531b21c0d_0_51"/>
          <p:cNvSpPr/>
          <p:nvPr/>
        </p:nvSpPr>
        <p:spPr>
          <a:xfrm>
            <a:off x="10347688" y="1897925"/>
            <a:ext cx="211800" cy="199800"/>
          </a:xfrm>
          <a:prstGeom prst="righ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g22531b21c0d_0_51"/>
          <p:cNvSpPr/>
          <p:nvPr/>
        </p:nvSpPr>
        <p:spPr>
          <a:xfrm>
            <a:off x="10422088" y="3194250"/>
            <a:ext cx="211800" cy="199800"/>
          </a:xfrm>
          <a:prstGeom prst="righ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01" name="Google Shape;201;g22531b21c0d_0_51"/>
          <p:cNvCxnSpPr>
            <a:endCxn id="185" idx="1"/>
          </p:cNvCxnSpPr>
          <p:nvPr/>
        </p:nvCxnSpPr>
        <p:spPr>
          <a:xfrm>
            <a:off x="3176813" y="3312775"/>
            <a:ext cx="518100" cy="446400"/>
          </a:xfrm>
          <a:prstGeom prst="straightConnector1">
            <a:avLst/>
          </a:prstGeom>
          <a:noFill/>
          <a:ln w="9525" cap="flat" cmpd="sng">
            <a:solidFill>
              <a:schemeClr val="dk2"/>
            </a:solidFill>
            <a:prstDash val="solid"/>
            <a:round/>
            <a:headEnd type="none" w="med" len="med"/>
            <a:tailEnd type="triangle" w="med" len="med"/>
          </a:ln>
        </p:spPr>
      </p:cxnSp>
      <p:cxnSp>
        <p:nvCxnSpPr>
          <p:cNvPr id="202" name="Google Shape;202;g22531b21c0d_0_51"/>
          <p:cNvCxnSpPr/>
          <p:nvPr/>
        </p:nvCxnSpPr>
        <p:spPr>
          <a:xfrm rot="10800000" flipH="1">
            <a:off x="3247263" y="4006975"/>
            <a:ext cx="429300" cy="748500"/>
          </a:xfrm>
          <a:prstGeom prst="straightConnector1">
            <a:avLst/>
          </a:prstGeom>
          <a:noFill/>
          <a:ln w="9525" cap="flat" cmpd="sng">
            <a:solidFill>
              <a:schemeClr val="dk2"/>
            </a:solidFill>
            <a:prstDash val="solid"/>
            <a:round/>
            <a:headEnd type="none" w="med" len="med"/>
            <a:tailEnd type="triangle" w="med" len="med"/>
          </a:ln>
        </p:spPr>
      </p:cxnSp>
      <p:cxnSp>
        <p:nvCxnSpPr>
          <p:cNvPr id="203" name="Google Shape;203;g22531b21c0d_0_51"/>
          <p:cNvCxnSpPr>
            <a:cxnSpLocks/>
            <a:endCxn id="186" idx="1"/>
          </p:cNvCxnSpPr>
          <p:nvPr/>
        </p:nvCxnSpPr>
        <p:spPr>
          <a:xfrm>
            <a:off x="3193588" y="5971825"/>
            <a:ext cx="611400" cy="64199"/>
          </a:xfrm>
          <a:prstGeom prst="straightConnector1">
            <a:avLst/>
          </a:prstGeom>
          <a:noFill/>
          <a:ln w="9525" cap="flat" cmpd="sng">
            <a:solidFill>
              <a:schemeClr val="dk2"/>
            </a:solidFill>
            <a:prstDash val="solid"/>
            <a:round/>
            <a:headEnd type="none" w="med" len="med"/>
            <a:tailEnd type="triangle" w="med" len="med"/>
          </a:ln>
        </p:spPr>
      </p:cxnSp>
      <p:sp>
        <p:nvSpPr>
          <p:cNvPr id="204" name="Google Shape;204;g22531b21c0d_0_51"/>
          <p:cNvSpPr/>
          <p:nvPr/>
        </p:nvSpPr>
        <p:spPr>
          <a:xfrm>
            <a:off x="5474938" y="1732900"/>
            <a:ext cx="211800" cy="199800"/>
          </a:xfrm>
          <a:prstGeom prst="righ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205;g22531b21c0d_0_51"/>
          <p:cNvSpPr/>
          <p:nvPr/>
        </p:nvSpPr>
        <p:spPr>
          <a:xfrm>
            <a:off x="5479413" y="3659275"/>
            <a:ext cx="211800" cy="199800"/>
          </a:xfrm>
          <a:prstGeom prst="righ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06" name="Google Shape;206;g22531b21c0d_0_51"/>
          <p:cNvCxnSpPr/>
          <p:nvPr/>
        </p:nvCxnSpPr>
        <p:spPr>
          <a:xfrm>
            <a:off x="7559288" y="1904200"/>
            <a:ext cx="542700" cy="583500"/>
          </a:xfrm>
          <a:prstGeom prst="straightConnector1">
            <a:avLst/>
          </a:prstGeom>
          <a:noFill/>
          <a:ln w="9525" cap="flat" cmpd="sng">
            <a:solidFill>
              <a:schemeClr val="dk2"/>
            </a:solidFill>
            <a:prstDash val="solid"/>
            <a:round/>
            <a:headEnd type="none" w="med" len="med"/>
            <a:tailEnd type="triangle" w="med" len="med"/>
          </a:ln>
        </p:spPr>
      </p:cxnSp>
      <p:cxnSp>
        <p:nvCxnSpPr>
          <p:cNvPr id="207" name="Google Shape;207;g22531b21c0d_0_51"/>
          <p:cNvCxnSpPr/>
          <p:nvPr/>
        </p:nvCxnSpPr>
        <p:spPr>
          <a:xfrm rot="10800000" flipH="1">
            <a:off x="7475713" y="3126275"/>
            <a:ext cx="494100" cy="651300"/>
          </a:xfrm>
          <a:prstGeom prst="straightConnector1">
            <a:avLst/>
          </a:prstGeom>
          <a:noFill/>
          <a:ln w="9525" cap="flat" cmpd="sng">
            <a:solidFill>
              <a:schemeClr val="dk2"/>
            </a:solidFill>
            <a:prstDash val="solid"/>
            <a:round/>
            <a:headEnd type="none" w="med" len="med"/>
            <a:tailEnd type="triangle" w="med" len="med"/>
          </a:ln>
        </p:spPr>
      </p:cxnSp>
      <p:cxnSp>
        <p:nvCxnSpPr>
          <p:cNvPr id="208" name="Google Shape;208;g22531b21c0d_0_51"/>
          <p:cNvCxnSpPr/>
          <p:nvPr/>
        </p:nvCxnSpPr>
        <p:spPr>
          <a:xfrm>
            <a:off x="7475713" y="3777575"/>
            <a:ext cx="268500" cy="633900"/>
          </a:xfrm>
          <a:prstGeom prst="straightConnector1">
            <a:avLst/>
          </a:prstGeom>
          <a:noFill/>
          <a:ln w="9525" cap="flat" cmpd="sng">
            <a:solidFill>
              <a:schemeClr val="dk2"/>
            </a:solidFill>
            <a:prstDash val="solid"/>
            <a:round/>
            <a:headEnd type="none" w="med" len="med"/>
            <a:tailEnd type="triangle" w="med" len="med"/>
          </a:ln>
        </p:spPr>
      </p:cxnSp>
      <p:cxnSp>
        <p:nvCxnSpPr>
          <p:cNvPr id="209" name="Google Shape;209;g22531b21c0d_0_51"/>
          <p:cNvCxnSpPr>
            <a:endCxn id="187" idx="1"/>
          </p:cNvCxnSpPr>
          <p:nvPr/>
        </p:nvCxnSpPr>
        <p:spPr>
          <a:xfrm rot="10800000" flipH="1">
            <a:off x="8718226" y="1997825"/>
            <a:ext cx="611100" cy="390900"/>
          </a:xfrm>
          <a:prstGeom prst="straightConnector1">
            <a:avLst/>
          </a:prstGeom>
          <a:noFill/>
          <a:ln w="9525" cap="flat" cmpd="sng">
            <a:solidFill>
              <a:schemeClr val="dk2"/>
            </a:solidFill>
            <a:prstDash val="solid"/>
            <a:round/>
            <a:headEnd type="none" w="med" len="med"/>
            <a:tailEnd type="triangle" w="med" len="med"/>
          </a:ln>
        </p:spPr>
      </p:cxnSp>
      <p:cxnSp>
        <p:nvCxnSpPr>
          <p:cNvPr id="210" name="Google Shape;210;g22531b21c0d_0_51"/>
          <p:cNvCxnSpPr>
            <a:endCxn id="188" idx="1"/>
          </p:cNvCxnSpPr>
          <p:nvPr/>
        </p:nvCxnSpPr>
        <p:spPr>
          <a:xfrm>
            <a:off x="8917551" y="3001425"/>
            <a:ext cx="476100" cy="361200"/>
          </a:xfrm>
          <a:prstGeom prst="straightConnector1">
            <a:avLst/>
          </a:prstGeom>
          <a:noFill/>
          <a:ln w="9525" cap="flat" cmpd="sng">
            <a:solidFill>
              <a:schemeClr val="dk2"/>
            </a:solidFill>
            <a:prstDash val="solid"/>
            <a:round/>
            <a:headEnd type="none" w="med" len="med"/>
            <a:tailEnd type="triangle" w="med" len="med"/>
          </a:ln>
        </p:spPr>
      </p:cxnSp>
      <p:cxnSp>
        <p:nvCxnSpPr>
          <p:cNvPr id="211" name="Google Shape;211;g22531b21c0d_0_51"/>
          <p:cNvCxnSpPr>
            <a:endCxn id="191" idx="3"/>
          </p:cNvCxnSpPr>
          <p:nvPr/>
        </p:nvCxnSpPr>
        <p:spPr>
          <a:xfrm flipH="1">
            <a:off x="9528763" y="3724650"/>
            <a:ext cx="352200" cy="930000"/>
          </a:xfrm>
          <a:prstGeom prst="straightConnector1">
            <a:avLst/>
          </a:prstGeom>
          <a:noFill/>
          <a:ln w="9525" cap="flat" cmpd="sng">
            <a:solidFill>
              <a:schemeClr val="dk2"/>
            </a:solidFill>
            <a:prstDash val="solid"/>
            <a:round/>
            <a:headEnd type="none" w="med" len="med"/>
            <a:tailEnd type="triangle" w="med" len="med"/>
          </a:ln>
        </p:spPr>
      </p:cxnSp>
      <p:sp>
        <p:nvSpPr>
          <p:cNvPr id="212" name="Google Shape;212;g22531b21c0d_0_51"/>
          <p:cNvSpPr/>
          <p:nvPr/>
        </p:nvSpPr>
        <p:spPr>
          <a:xfrm>
            <a:off x="327013" y="4419763"/>
            <a:ext cx="913626" cy="304776"/>
          </a:xfrm>
          <a:prstGeom prst="flowChartTerminator">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s-CL"/>
              <a:t>Médico</a:t>
            </a:r>
            <a:endParaRPr/>
          </a:p>
        </p:txBody>
      </p:sp>
      <p:sp>
        <p:nvSpPr>
          <p:cNvPr id="213" name="Google Shape;213;g22531b21c0d_0_51"/>
          <p:cNvSpPr/>
          <p:nvPr/>
        </p:nvSpPr>
        <p:spPr>
          <a:xfrm>
            <a:off x="2097000" y="1027588"/>
            <a:ext cx="913626" cy="304776"/>
          </a:xfrm>
          <a:prstGeom prst="flowChartTerminator">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s-CL"/>
              <a:t>Médico</a:t>
            </a:r>
            <a:endParaRPr/>
          </a:p>
        </p:txBody>
      </p:sp>
      <p:sp>
        <p:nvSpPr>
          <p:cNvPr id="214" name="Google Shape;214;g22531b21c0d_0_51"/>
          <p:cNvSpPr/>
          <p:nvPr/>
        </p:nvSpPr>
        <p:spPr>
          <a:xfrm>
            <a:off x="3856575" y="1027588"/>
            <a:ext cx="913626" cy="304776"/>
          </a:xfrm>
          <a:prstGeom prst="flowChartTerminator">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s-CL"/>
              <a:t>Médico</a:t>
            </a:r>
            <a:endParaRPr/>
          </a:p>
        </p:txBody>
      </p:sp>
      <p:sp>
        <p:nvSpPr>
          <p:cNvPr id="215" name="Google Shape;215;g22531b21c0d_0_51"/>
          <p:cNvSpPr/>
          <p:nvPr/>
        </p:nvSpPr>
        <p:spPr>
          <a:xfrm>
            <a:off x="4020663" y="4218488"/>
            <a:ext cx="1015092" cy="304776"/>
          </a:xfrm>
          <a:prstGeom prst="flowChartTerminator">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s-CL"/>
              <a:t>SEREMI</a:t>
            </a:r>
            <a:endParaRPr/>
          </a:p>
        </p:txBody>
      </p:sp>
      <p:sp>
        <p:nvSpPr>
          <p:cNvPr id="216" name="Google Shape;216;g22531b21c0d_0_51"/>
          <p:cNvSpPr/>
          <p:nvPr/>
        </p:nvSpPr>
        <p:spPr>
          <a:xfrm>
            <a:off x="4020675" y="4713100"/>
            <a:ext cx="1096200" cy="304776"/>
          </a:xfrm>
          <a:prstGeom prst="flowChartTerminator">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s-CL"/>
              <a:t>Delegado</a:t>
            </a:r>
            <a:endParaRPr/>
          </a:p>
        </p:txBody>
      </p:sp>
      <p:sp>
        <p:nvSpPr>
          <p:cNvPr id="217" name="Google Shape;217;g22531b21c0d_0_51"/>
          <p:cNvSpPr/>
          <p:nvPr/>
        </p:nvSpPr>
        <p:spPr>
          <a:xfrm>
            <a:off x="8101988" y="5163463"/>
            <a:ext cx="1015092" cy="304776"/>
          </a:xfrm>
          <a:prstGeom prst="flowChartTerminator">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s-CL"/>
              <a:t>SEREMI</a:t>
            </a:r>
            <a:endParaRPr/>
          </a:p>
        </p:txBody>
      </p:sp>
      <p:sp>
        <p:nvSpPr>
          <p:cNvPr id="218" name="Google Shape;218;g22531b21c0d_0_51"/>
          <p:cNvSpPr/>
          <p:nvPr/>
        </p:nvSpPr>
        <p:spPr>
          <a:xfrm>
            <a:off x="10753188" y="1286913"/>
            <a:ext cx="1015092" cy="304776"/>
          </a:xfrm>
          <a:prstGeom prst="flowChartTerminator">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s-CL"/>
              <a:t>SEREMI</a:t>
            </a:r>
            <a:endParaRPr/>
          </a:p>
        </p:txBody>
      </p:sp>
      <p:sp>
        <p:nvSpPr>
          <p:cNvPr id="219" name="Google Shape;219;g22531b21c0d_0_51"/>
          <p:cNvSpPr/>
          <p:nvPr/>
        </p:nvSpPr>
        <p:spPr>
          <a:xfrm>
            <a:off x="8090225" y="1817227"/>
            <a:ext cx="616518" cy="361206"/>
          </a:xfrm>
          <a:prstGeom prst="flowChartTerminator">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s-CL"/>
              <a:t>ISP</a:t>
            </a:r>
            <a:endParaRPr/>
          </a:p>
        </p:txBody>
      </p:sp>
      <p:sp>
        <p:nvSpPr>
          <p:cNvPr id="220" name="Google Shape;220;g22531b21c0d_0_51"/>
          <p:cNvSpPr/>
          <p:nvPr/>
        </p:nvSpPr>
        <p:spPr>
          <a:xfrm>
            <a:off x="6078475" y="1080525"/>
            <a:ext cx="1210788" cy="304776"/>
          </a:xfrm>
          <a:prstGeom prst="flowChartTerminator">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s-CL"/>
              <a:t>Laboratorio</a:t>
            </a:r>
            <a:endParaRPr/>
          </a:p>
        </p:txBody>
      </p:sp>
      <p:sp>
        <p:nvSpPr>
          <p:cNvPr id="221" name="Google Shape;221;g22531b21c0d_0_51"/>
          <p:cNvSpPr/>
          <p:nvPr/>
        </p:nvSpPr>
        <p:spPr>
          <a:xfrm>
            <a:off x="6000388" y="4318938"/>
            <a:ext cx="1015092" cy="304776"/>
          </a:xfrm>
          <a:prstGeom prst="flowChartTerminator">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s-CL"/>
              <a:t>SEREMI</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25"/>
        <p:cNvGrpSpPr/>
        <p:nvPr/>
      </p:nvGrpSpPr>
      <p:grpSpPr>
        <a:xfrm>
          <a:off x="0" y="0"/>
          <a:ext cx="0" cy="0"/>
          <a:chOff x="0" y="0"/>
          <a:chExt cx="0" cy="0"/>
        </a:xfrm>
      </p:grpSpPr>
      <p:sp>
        <p:nvSpPr>
          <p:cNvPr id="226" name="Google Shape;226;g22531b21c0d_0_115"/>
          <p:cNvSpPr txBox="1">
            <a:spLocks noGrp="1"/>
          </p:cNvSpPr>
          <p:nvPr>
            <p:ph type="title"/>
          </p:nvPr>
        </p:nvSpPr>
        <p:spPr>
          <a:xfrm>
            <a:off x="706100" y="189550"/>
            <a:ext cx="10467000" cy="971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1E4E79"/>
              </a:buClr>
              <a:buSzPct val="100000"/>
              <a:buFont typeface="Arial"/>
              <a:buNone/>
            </a:pPr>
            <a:r>
              <a:rPr lang="es-CL" sz="4000" b="1" dirty="0">
                <a:solidFill>
                  <a:srgbClr val="1E4E79"/>
                </a:solidFill>
                <a:latin typeface="Arial"/>
                <a:ea typeface="Arial"/>
                <a:cs typeface="Arial"/>
                <a:sym typeface="Arial"/>
              </a:rPr>
              <a:t>Formulario de envío de muestra</a:t>
            </a:r>
            <a:endParaRPr sz="4000" b="1" dirty="0">
              <a:solidFill>
                <a:srgbClr val="1E4E79"/>
              </a:solidFill>
              <a:latin typeface="Arial"/>
              <a:ea typeface="Arial"/>
              <a:cs typeface="Arial"/>
              <a:sym typeface="Arial"/>
            </a:endParaRPr>
          </a:p>
        </p:txBody>
      </p:sp>
      <p:pic>
        <p:nvPicPr>
          <p:cNvPr id="227" name="Google Shape;227;g22531b21c0d_0_115"/>
          <p:cNvPicPr preferRelativeResize="0"/>
          <p:nvPr/>
        </p:nvPicPr>
        <p:blipFill rotWithShape="1">
          <a:blip r:embed="rId4">
            <a:alphaModFix/>
          </a:blip>
          <a:srcRect/>
          <a:stretch/>
        </p:blipFill>
        <p:spPr>
          <a:xfrm>
            <a:off x="794175" y="1016163"/>
            <a:ext cx="744772" cy="199913"/>
          </a:xfrm>
          <a:prstGeom prst="rect">
            <a:avLst/>
          </a:prstGeom>
          <a:noFill/>
          <a:ln>
            <a:noFill/>
          </a:ln>
        </p:spPr>
      </p:pic>
      <p:sp>
        <p:nvSpPr>
          <p:cNvPr id="228" name="Google Shape;228;g22531b21c0d_0_115"/>
          <p:cNvSpPr txBox="1"/>
          <p:nvPr/>
        </p:nvSpPr>
        <p:spPr>
          <a:xfrm>
            <a:off x="1750275" y="6362625"/>
            <a:ext cx="9219300" cy="615523"/>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CL" dirty="0">
                <a:hlinkClick r:id="rId5"/>
              </a:rPr>
              <a:t>https://www.seremidesaludnuble.cl/nextcloud/s/rKSREANkMTf69Pa?path=%2FCirculares%20ENOS%2FArbovirus</a:t>
            </a:r>
            <a:endParaRPr lang="es-CL" dirty="0"/>
          </a:p>
          <a:p>
            <a:pPr marL="0" lvl="0" indent="0" algn="l" rtl="0">
              <a:spcBef>
                <a:spcPts val="0"/>
              </a:spcBef>
              <a:spcAft>
                <a:spcPts val="0"/>
              </a:spcAft>
              <a:buNone/>
            </a:pPr>
            <a:endParaRPr dirty="0"/>
          </a:p>
        </p:txBody>
      </p:sp>
      <p:sp>
        <p:nvSpPr>
          <p:cNvPr id="229" name="Google Shape;229;g22531b21c0d_0_115"/>
          <p:cNvSpPr txBox="1"/>
          <p:nvPr/>
        </p:nvSpPr>
        <p:spPr>
          <a:xfrm>
            <a:off x="340063" y="6362625"/>
            <a:ext cx="1653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CL" b="1"/>
              <a:t>Disponible en:</a:t>
            </a:r>
            <a:endParaRPr b="1"/>
          </a:p>
        </p:txBody>
      </p:sp>
      <p:pic>
        <p:nvPicPr>
          <p:cNvPr id="230" name="Google Shape;230;g22531b21c0d_0_115"/>
          <p:cNvPicPr preferRelativeResize="0"/>
          <p:nvPr/>
        </p:nvPicPr>
        <p:blipFill rotWithShape="1">
          <a:blip r:embed="rId6">
            <a:alphaModFix/>
          </a:blip>
          <a:srcRect l="38045" t="17462" r="38345" b="50318"/>
          <a:stretch/>
        </p:blipFill>
        <p:spPr>
          <a:xfrm>
            <a:off x="408200" y="1340688"/>
            <a:ext cx="5687800" cy="4842199"/>
          </a:xfrm>
          <a:prstGeom prst="rect">
            <a:avLst/>
          </a:prstGeom>
          <a:noFill/>
          <a:ln>
            <a:noFill/>
          </a:ln>
        </p:spPr>
      </p:pic>
      <p:pic>
        <p:nvPicPr>
          <p:cNvPr id="231" name="Google Shape;231;g22531b21c0d_0_115"/>
          <p:cNvPicPr preferRelativeResize="0"/>
          <p:nvPr/>
        </p:nvPicPr>
        <p:blipFill rotWithShape="1">
          <a:blip r:embed="rId6">
            <a:alphaModFix/>
          </a:blip>
          <a:srcRect l="37979" t="49513" r="38298" b="14872"/>
          <a:stretch/>
        </p:blipFill>
        <p:spPr>
          <a:xfrm>
            <a:off x="6252402" y="1340687"/>
            <a:ext cx="5791200" cy="4842199"/>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4">
            <a:alphaModFix/>
          </a:blip>
          <a:stretch>
            <a:fillRect/>
          </a:stretch>
        </a:blipFill>
        <a:effectLst/>
      </p:bgPr>
    </p:bg>
    <p:spTree>
      <p:nvGrpSpPr>
        <p:cNvPr id="1" name="Shape 249"/>
        <p:cNvGrpSpPr/>
        <p:nvPr/>
      </p:nvGrpSpPr>
      <p:grpSpPr>
        <a:xfrm>
          <a:off x="0" y="0"/>
          <a:ext cx="0" cy="0"/>
          <a:chOff x="0" y="0"/>
          <a:chExt cx="0" cy="0"/>
        </a:xfrm>
      </p:grpSpPr>
      <p:sp>
        <p:nvSpPr>
          <p:cNvPr id="250" name="Google Shape;250;g22531b21c0d_1_39"/>
          <p:cNvSpPr txBox="1">
            <a:spLocks noGrp="1"/>
          </p:cNvSpPr>
          <p:nvPr>
            <p:ph type="title"/>
          </p:nvPr>
        </p:nvSpPr>
        <p:spPr>
          <a:xfrm>
            <a:off x="838200" y="365125"/>
            <a:ext cx="10515600" cy="881100"/>
          </a:xfrm>
          <a:prstGeom prst="rect">
            <a:avLst/>
          </a:prstGeom>
        </p:spPr>
        <p:txBody>
          <a:bodyPr spcFirstLastPara="1" wrap="square" lIns="91425" tIns="45700" rIns="91425" bIns="45700" anchor="ctr" anchorCtr="0">
            <a:normAutofit fontScale="90000"/>
          </a:bodyPr>
          <a:lstStyle/>
          <a:p>
            <a:pPr marL="0" lvl="0" indent="0" algn="l" rtl="0">
              <a:lnSpc>
                <a:spcPct val="115000"/>
              </a:lnSpc>
              <a:spcBef>
                <a:spcPts val="1200"/>
              </a:spcBef>
              <a:spcAft>
                <a:spcPts val="700"/>
              </a:spcAft>
              <a:buClr>
                <a:schemeClr val="dk1"/>
              </a:buClr>
              <a:buSzPts val="990"/>
              <a:buFont typeface="Arial"/>
              <a:buNone/>
            </a:pPr>
            <a:r>
              <a:rPr lang="es-CL" sz="3809" b="1" dirty="0">
                <a:solidFill>
                  <a:srgbClr val="1F4E79"/>
                </a:solidFill>
                <a:latin typeface="Arial"/>
                <a:ea typeface="Arial"/>
                <a:cs typeface="Arial"/>
                <a:sym typeface="Arial"/>
              </a:rPr>
              <a:t>Medidas de Prevención : </a:t>
            </a:r>
            <a:endParaRPr sz="3359" dirty="0"/>
          </a:p>
        </p:txBody>
      </p:sp>
      <p:sp>
        <p:nvSpPr>
          <p:cNvPr id="251" name="Google Shape;251;g22531b21c0d_1_39"/>
          <p:cNvSpPr txBox="1">
            <a:spLocks noGrp="1"/>
          </p:cNvSpPr>
          <p:nvPr>
            <p:ph type="body" idx="1"/>
          </p:nvPr>
        </p:nvSpPr>
        <p:spPr>
          <a:xfrm>
            <a:off x="494072" y="1567299"/>
            <a:ext cx="7393884" cy="4925576"/>
          </a:xfrm>
          <a:prstGeom prst="rect">
            <a:avLst/>
          </a:prstGeom>
        </p:spPr>
        <p:txBody>
          <a:bodyPr spcFirstLastPara="1" wrap="square" lIns="91425" tIns="45700" rIns="91425" bIns="45700" anchor="t" anchorCtr="0">
            <a:normAutofit fontScale="70000" lnSpcReduction="20000"/>
          </a:bodyPr>
          <a:lstStyle/>
          <a:p>
            <a:pPr marL="285750" lvl="0" indent="-285750" algn="just" rtl="0">
              <a:lnSpc>
                <a:spcPct val="115000"/>
              </a:lnSpc>
              <a:spcBef>
                <a:spcPts val="1200"/>
              </a:spcBef>
              <a:spcAft>
                <a:spcPts val="0"/>
              </a:spcAft>
              <a:buFont typeface="Wingdings" panose="05000000000000000000" pitchFamily="2" charset="2"/>
              <a:buChar char="q"/>
            </a:pPr>
            <a:r>
              <a:rPr lang="es-CL" sz="2300" b="1" dirty="0">
                <a:latin typeface="+mn-lt"/>
                <a:sym typeface="Arial"/>
              </a:rPr>
              <a:t>Prevención de la picadura: </a:t>
            </a:r>
            <a:r>
              <a:rPr lang="es-CL" sz="2300" dirty="0">
                <a:latin typeface="+mn-lt"/>
                <a:sym typeface="Arial"/>
              </a:rPr>
              <a:t>uso de mosquiteros en ventanas, puertas y otros puntos de entrada a la vivienda y uso de mosquiteros en siestas diurnas.</a:t>
            </a:r>
            <a:endParaRPr sz="2300" dirty="0">
              <a:latin typeface="+mn-lt"/>
              <a:sym typeface="Arial"/>
            </a:endParaRPr>
          </a:p>
          <a:p>
            <a:pPr marL="285750" lvl="0" indent="-285750" algn="just" rtl="0">
              <a:lnSpc>
                <a:spcPct val="115000"/>
              </a:lnSpc>
              <a:spcBef>
                <a:spcPts val="1200"/>
              </a:spcBef>
              <a:spcAft>
                <a:spcPts val="0"/>
              </a:spcAft>
              <a:buFont typeface="Wingdings" panose="05000000000000000000" pitchFamily="2" charset="2"/>
              <a:buChar char="q"/>
            </a:pPr>
            <a:r>
              <a:rPr lang="es-CL" sz="2300" b="1" dirty="0">
                <a:latin typeface="+mn-lt"/>
                <a:sym typeface="Arial"/>
              </a:rPr>
              <a:t>Control del mosquito: </a:t>
            </a:r>
            <a:r>
              <a:rPr lang="es-CL" sz="2300" dirty="0">
                <a:latin typeface="+mn-lt"/>
                <a:sym typeface="Arial"/>
              </a:rPr>
              <a:t>eliminar los sitios de reproducción del mosquito, incentivando hábitos y conductas en la comunidad que favorezcan la eliminación de reservorios de agua peri e intradomiciliarios, mejorando de las condiciones de saneamiento básico y ordenamiento ambiental a nivel individual y comunitario.</a:t>
            </a:r>
            <a:endParaRPr sz="2300" dirty="0">
              <a:latin typeface="+mn-lt"/>
              <a:sym typeface="Arial"/>
            </a:endParaRPr>
          </a:p>
          <a:p>
            <a:pPr marL="285750" lvl="0" indent="-285750" algn="just" rtl="0">
              <a:lnSpc>
                <a:spcPct val="115000"/>
              </a:lnSpc>
              <a:spcBef>
                <a:spcPts val="1200"/>
              </a:spcBef>
              <a:spcAft>
                <a:spcPts val="0"/>
              </a:spcAft>
              <a:buFont typeface="Wingdings" panose="05000000000000000000" pitchFamily="2" charset="2"/>
              <a:buChar char="q"/>
            </a:pPr>
            <a:r>
              <a:rPr lang="es-CL" sz="2300" b="1" dirty="0">
                <a:latin typeface="+mn-lt"/>
                <a:sym typeface="Arial"/>
              </a:rPr>
              <a:t>Uso de ropa adecuada:  </a:t>
            </a:r>
            <a:r>
              <a:rPr lang="es-CL" sz="2300" dirty="0">
                <a:latin typeface="+mn-lt"/>
                <a:sym typeface="Arial"/>
              </a:rPr>
              <a:t>en lo posible de color claro, mangas y pantalones largos, zapatos cerrados y el uso de insecticida con permetrina 0,2- 0,5% en spray en la ropa. Este insecticida debe ser aplicado solamente en la ropa y mosquiteros de puertas, ventanas, cama, cunas y coches, no directamente sobre la piel.</a:t>
            </a:r>
            <a:endParaRPr lang="es-MX" sz="2300" dirty="0">
              <a:latin typeface="+mn-lt"/>
              <a:sym typeface="Arial"/>
            </a:endParaRPr>
          </a:p>
          <a:p>
            <a:pPr marL="0" lvl="0" indent="0" algn="just" rtl="0">
              <a:lnSpc>
                <a:spcPct val="115000"/>
              </a:lnSpc>
              <a:spcBef>
                <a:spcPts val="1200"/>
              </a:spcBef>
              <a:spcAft>
                <a:spcPts val="0"/>
              </a:spcAft>
              <a:buNone/>
            </a:pPr>
            <a:r>
              <a:rPr lang="es-MX" sz="2300" dirty="0">
                <a:latin typeface="+mn-lt"/>
                <a:sym typeface="Arial"/>
              </a:rPr>
              <a:t>Mantener puertas cerradas, usar aire acondicionado y ventanas con mosquiteros, así como uso de mosquiteros en coches, cunas o camas, en ausencia de aire acondicionado. El uso de aire acondicionado ayuda a mantener los mosquitos alejados.</a:t>
            </a:r>
            <a:endParaRPr dirty="0"/>
          </a:p>
        </p:txBody>
      </p:sp>
      <p:pic>
        <p:nvPicPr>
          <p:cNvPr id="3076" name="Picture 4" descr="Westnile.ca.gov | California West Nile Virus Website">
            <a:extLst>
              <a:ext uri="{FF2B5EF4-FFF2-40B4-BE49-F238E27FC236}">
                <a16:creationId xmlns:a16="http://schemas.microsoft.com/office/drawing/2014/main" id="{2FDB5DAF-A519-C3D4-F455-F369E417079B}"/>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9719"/>
          <a:stretch/>
        </p:blipFill>
        <p:spPr bwMode="auto">
          <a:xfrm>
            <a:off x="7905750" y="1358529"/>
            <a:ext cx="4286250" cy="4015852"/>
          </a:xfrm>
          <a:prstGeom prst="rect">
            <a:avLst/>
          </a:prstGeom>
          <a:noFill/>
          <a:extLst>
            <a:ext uri="{909E8E84-426E-40DD-AFC4-6F175D3DCCD1}">
              <a14:hiddenFill xmlns:a14="http://schemas.microsoft.com/office/drawing/2010/main">
                <a:solidFill>
                  <a:srgbClr val="FFFFFF"/>
                </a:solidFill>
              </a14:hiddenFill>
            </a:ext>
          </a:extLst>
        </p:spPr>
      </p:pic>
    </p:spTree>
  </p:cSld>
  <p:clrMapOvr>
    <a:overrideClrMapping bg1="lt1" tx1="dk1" bg2="dk2" tx2="lt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4">
            <a:alphaModFix/>
          </a:blip>
          <a:stretch>
            <a:fillRect/>
          </a:stretch>
        </a:blipFill>
        <a:effectLst/>
      </p:bgPr>
    </p:bg>
    <p:spTree>
      <p:nvGrpSpPr>
        <p:cNvPr id="1" name="Shape 255"/>
        <p:cNvGrpSpPr/>
        <p:nvPr/>
      </p:nvGrpSpPr>
      <p:grpSpPr>
        <a:xfrm>
          <a:off x="0" y="0"/>
          <a:ext cx="0" cy="0"/>
          <a:chOff x="0" y="0"/>
          <a:chExt cx="0" cy="0"/>
        </a:xfrm>
      </p:grpSpPr>
      <p:sp>
        <p:nvSpPr>
          <p:cNvPr id="256" name="Google Shape;256;g22531b21c0d_1_80"/>
          <p:cNvSpPr txBox="1">
            <a:spLocks noGrp="1"/>
          </p:cNvSpPr>
          <p:nvPr>
            <p:ph type="title"/>
          </p:nvPr>
        </p:nvSpPr>
        <p:spPr>
          <a:xfrm>
            <a:off x="838200" y="317287"/>
            <a:ext cx="10515600" cy="881100"/>
          </a:xfrm>
          <a:prstGeom prst="rect">
            <a:avLst/>
          </a:prstGeom>
        </p:spPr>
        <p:txBody>
          <a:bodyPr spcFirstLastPara="1" wrap="square" lIns="91425" tIns="45700" rIns="91425" bIns="45700" anchor="ctr" anchorCtr="0">
            <a:normAutofit fontScale="90000"/>
          </a:bodyPr>
          <a:lstStyle/>
          <a:p>
            <a:pPr marL="0" lvl="0" indent="0" algn="l" rtl="0">
              <a:lnSpc>
                <a:spcPct val="115000"/>
              </a:lnSpc>
              <a:spcBef>
                <a:spcPts val="1200"/>
              </a:spcBef>
              <a:spcAft>
                <a:spcPts val="700"/>
              </a:spcAft>
              <a:buSzPts val="990"/>
              <a:buNone/>
            </a:pPr>
            <a:r>
              <a:rPr lang="es-CL" sz="3809" b="1" dirty="0">
                <a:solidFill>
                  <a:srgbClr val="1F4E79"/>
                </a:solidFill>
                <a:latin typeface="Arial"/>
                <a:ea typeface="Arial"/>
                <a:cs typeface="Arial"/>
                <a:sym typeface="Arial"/>
              </a:rPr>
              <a:t>Medidas de Prevención : </a:t>
            </a:r>
            <a:endParaRPr sz="3359" dirty="0"/>
          </a:p>
        </p:txBody>
      </p:sp>
      <p:sp>
        <p:nvSpPr>
          <p:cNvPr id="257" name="Google Shape;257;g22531b21c0d_1_80"/>
          <p:cNvSpPr txBox="1">
            <a:spLocks noGrp="1"/>
          </p:cNvSpPr>
          <p:nvPr>
            <p:ph type="body" idx="1"/>
          </p:nvPr>
        </p:nvSpPr>
        <p:spPr>
          <a:xfrm>
            <a:off x="337020" y="1279700"/>
            <a:ext cx="7061593" cy="5578300"/>
          </a:xfrm>
          <a:prstGeom prst="rect">
            <a:avLst/>
          </a:prstGeom>
        </p:spPr>
        <p:txBody>
          <a:bodyPr spcFirstLastPara="1" wrap="square" lIns="91425" tIns="45700" rIns="91425" bIns="45700" anchor="t" anchorCtr="0">
            <a:noAutofit/>
          </a:bodyPr>
          <a:lstStyle/>
          <a:p>
            <a:pPr marL="514350" indent="-514350">
              <a:lnSpc>
                <a:spcPct val="150000"/>
              </a:lnSpc>
            </a:pPr>
            <a:r>
              <a:rPr lang="es-CL" sz="1600" dirty="0">
                <a:latin typeface="Arial" panose="020B0604020202020204" pitchFamily="34" charset="0"/>
                <a:cs typeface="Arial" panose="020B0604020202020204" pitchFamily="34" charset="0"/>
                <a:sym typeface="Arial"/>
              </a:rPr>
              <a:t>Para disminuir las poblaciones de mosquitos de la casa y los alrededores, reducir o eliminar el agua estancada:</a:t>
            </a:r>
            <a:endParaRPr sz="1600" dirty="0">
              <a:latin typeface="Arial" panose="020B0604020202020204" pitchFamily="34" charset="0"/>
              <a:cs typeface="Arial" panose="020B0604020202020204" pitchFamily="34" charset="0"/>
              <a:sym typeface="Arial"/>
            </a:endParaRPr>
          </a:p>
          <a:p>
            <a:pPr marL="635000" indent="-514350">
              <a:lnSpc>
                <a:spcPct val="120000"/>
              </a:lnSpc>
              <a:spcBef>
                <a:spcPts val="1600"/>
              </a:spcBef>
              <a:buSzPts val="1700"/>
            </a:pPr>
            <a:r>
              <a:rPr lang="es-CL" sz="1600" dirty="0">
                <a:latin typeface="Arial" panose="020B0604020202020204" pitchFamily="34" charset="0"/>
                <a:cs typeface="Arial" panose="020B0604020202020204" pitchFamily="34" charset="0"/>
                <a:sym typeface="Arial"/>
              </a:rPr>
              <a:t>Eliminar latas, recipientes de plástico, cerámica y similares.</a:t>
            </a:r>
            <a:endParaRPr sz="1600" dirty="0">
              <a:latin typeface="Arial" panose="020B0604020202020204" pitchFamily="34" charset="0"/>
              <a:cs typeface="Arial" panose="020B0604020202020204" pitchFamily="34" charset="0"/>
              <a:sym typeface="Arial"/>
            </a:endParaRPr>
          </a:p>
          <a:p>
            <a:pPr marL="635000" indent="-514350">
              <a:lnSpc>
                <a:spcPct val="120000"/>
              </a:lnSpc>
              <a:spcBef>
                <a:spcPts val="0"/>
              </a:spcBef>
              <a:buSzPts val="1700"/>
            </a:pPr>
            <a:r>
              <a:rPr lang="es-CL" sz="1600" dirty="0">
                <a:latin typeface="Arial" panose="020B0604020202020204" pitchFamily="34" charset="0"/>
                <a:cs typeface="Arial" panose="020B0604020202020204" pitchFamily="34" charset="0"/>
                <a:sym typeface="Arial"/>
              </a:rPr>
              <a:t>Retirar y eliminar los neumáticos desechados. Los neumáticos usados sirven como criadero de mosquitos.</a:t>
            </a:r>
            <a:endParaRPr sz="1600" dirty="0">
              <a:latin typeface="Arial" panose="020B0604020202020204" pitchFamily="34" charset="0"/>
              <a:cs typeface="Arial" panose="020B0604020202020204" pitchFamily="34" charset="0"/>
              <a:sym typeface="Arial"/>
            </a:endParaRPr>
          </a:p>
          <a:p>
            <a:pPr marL="635000" indent="-514350">
              <a:lnSpc>
                <a:spcPct val="120000"/>
              </a:lnSpc>
              <a:spcBef>
                <a:spcPts val="0"/>
              </a:spcBef>
              <a:buSzPts val="1700"/>
            </a:pPr>
            <a:r>
              <a:rPr lang="es-CL" sz="1600" dirty="0">
                <a:latin typeface="Arial" panose="020B0604020202020204" pitchFamily="34" charset="0"/>
                <a:cs typeface="Arial" panose="020B0604020202020204" pitchFamily="34" charset="0"/>
                <a:sym typeface="Arial"/>
              </a:rPr>
              <a:t>Perforar la base de los recipientes de reciclado que se guardan al aire libre.</a:t>
            </a:r>
            <a:endParaRPr sz="1600" dirty="0">
              <a:latin typeface="Arial" panose="020B0604020202020204" pitchFamily="34" charset="0"/>
              <a:cs typeface="Arial" panose="020B0604020202020204" pitchFamily="34" charset="0"/>
              <a:sym typeface="Arial"/>
            </a:endParaRPr>
          </a:p>
          <a:p>
            <a:pPr marL="635000" indent="-514350">
              <a:lnSpc>
                <a:spcPct val="120000"/>
              </a:lnSpc>
              <a:spcBef>
                <a:spcPts val="0"/>
              </a:spcBef>
              <a:buSzPts val="1700"/>
            </a:pPr>
            <a:r>
              <a:rPr lang="es-CL" sz="1600" dirty="0">
                <a:latin typeface="Arial" panose="020B0604020202020204" pitchFamily="34" charset="0"/>
                <a:cs typeface="Arial" panose="020B0604020202020204" pitchFamily="34" charset="0"/>
                <a:sym typeface="Arial"/>
              </a:rPr>
              <a:t>Confirmar que las canaletas de los techos drenen bien y limpiar las canaletas obstruidas en primavera y otoño.</a:t>
            </a:r>
            <a:endParaRPr sz="1600" dirty="0">
              <a:latin typeface="Arial" panose="020B0604020202020204" pitchFamily="34" charset="0"/>
              <a:cs typeface="Arial" panose="020B0604020202020204" pitchFamily="34" charset="0"/>
              <a:sym typeface="Arial"/>
            </a:endParaRPr>
          </a:p>
          <a:p>
            <a:pPr marL="635000" indent="-514350">
              <a:lnSpc>
                <a:spcPct val="120000"/>
              </a:lnSpc>
              <a:spcBef>
                <a:spcPts val="0"/>
              </a:spcBef>
              <a:buSzPts val="1700"/>
            </a:pPr>
            <a:r>
              <a:rPr lang="es-CL" sz="1600" dirty="0">
                <a:latin typeface="Arial" panose="020B0604020202020204" pitchFamily="34" charset="0"/>
                <a:cs typeface="Arial" panose="020B0604020202020204" pitchFamily="34" charset="0"/>
                <a:sym typeface="Arial"/>
              </a:rPr>
              <a:t>Poner boca abajo las piletas para los niños y carretillas cuando no se usan.</a:t>
            </a:r>
            <a:endParaRPr sz="1600" dirty="0">
              <a:latin typeface="Arial" panose="020B0604020202020204" pitchFamily="34" charset="0"/>
              <a:cs typeface="Arial" panose="020B0604020202020204" pitchFamily="34" charset="0"/>
              <a:sym typeface="Arial"/>
            </a:endParaRPr>
          </a:p>
          <a:p>
            <a:pPr marL="635000" indent="-514350">
              <a:lnSpc>
                <a:spcPct val="120000"/>
              </a:lnSpc>
              <a:spcBef>
                <a:spcPts val="0"/>
              </a:spcBef>
              <a:buSzPts val="1700"/>
            </a:pPr>
            <a:r>
              <a:rPr lang="es-CL" sz="1600" dirty="0">
                <a:latin typeface="Arial" panose="020B0604020202020204" pitchFamily="34" charset="0"/>
                <a:cs typeface="Arial" panose="020B0604020202020204" pitchFamily="34" charset="0"/>
                <a:sym typeface="Arial"/>
              </a:rPr>
              <a:t>Cambiar el agua de los bebederos de aves dos veces por semana.</a:t>
            </a:r>
            <a:endParaRPr sz="1600" dirty="0">
              <a:latin typeface="Arial" panose="020B0604020202020204" pitchFamily="34" charset="0"/>
              <a:cs typeface="Arial" panose="020B0604020202020204" pitchFamily="34" charset="0"/>
              <a:sym typeface="Arial"/>
            </a:endParaRPr>
          </a:p>
          <a:p>
            <a:pPr marL="635000" indent="-514350">
              <a:lnSpc>
                <a:spcPct val="120000"/>
              </a:lnSpc>
              <a:spcBef>
                <a:spcPts val="0"/>
              </a:spcBef>
              <a:buSzPts val="1700"/>
            </a:pPr>
            <a:r>
              <a:rPr lang="es-CL" sz="1600" dirty="0">
                <a:latin typeface="Arial" panose="020B0604020202020204" pitchFamily="34" charset="0"/>
                <a:cs typeface="Arial" panose="020B0604020202020204" pitchFamily="34" charset="0"/>
                <a:sym typeface="Arial"/>
              </a:rPr>
              <a:t>Retirar las plantas y la basura de los bordes de estanques.</a:t>
            </a:r>
            <a:endParaRPr sz="1600" dirty="0">
              <a:latin typeface="Arial" panose="020B0604020202020204" pitchFamily="34" charset="0"/>
              <a:cs typeface="Arial" panose="020B0604020202020204" pitchFamily="34" charset="0"/>
              <a:sym typeface="Arial"/>
            </a:endParaRPr>
          </a:p>
          <a:p>
            <a:pPr marL="635000" indent="-514350">
              <a:lnSpc>
                <a:spcPct val="120000"/>
              </a:lnSpc>
              <a:spcBef>
                <a:spcPts val="0"/>
              </a:spcBef>
              <a:buSzPts val="1700"/>
            </a:pPr>
            <a:r>
              <a:rPr lang="es-CL" sz="1600" dirty="0">
                <a:latin typeface="Arial" panose="020B0604020202020204" pitchFamily="34" charset="0"/>
                <a:cs typeface="Arial" panose="020B0604020202020204" pitchFamily="34" charset="0"/>
                <a:sym typeface="Arial"/>
              </a:rPr>
              <a:t>Limpiar piscinas con desinfectantes recomendados. </a:t>
            </a:r>
            <a:endParaRPr sz="1600" dirty="0">
              <a:latin typeface="Arial" panose="020B0604020202020204" pitchFamily="34" charset="0"/>
              <a:cs typeface="Arial" panose="020B0604020202020204" pitchFamily="34" charset="0"/>
              <a:sym typeface="Arial"/>
            </a:endParaRPr>
          </a:p>
          <a:p>
            <a:pPr marL="635000" indent="-514350">
              <a:lnSpc>
                <a:spcPct val="120000"/>
              </a:lnSpc>
              <a:spcBef>
                <a:spcPts val="0"/>
              </a:spcBef>
              <a:buSzPts val="1700"/>
            </a:pPr>
            <a:r>
              <a:rPr lang="es-CL" sz="1600" dirty="0">
                <a:latin typeface="Arial" panose="020B0604020202020204" pitchFamily="34" charset="0"/>
                <a:cs typeface="Arial" panose="020B0604020202020204" pitchFamily="34" charset="0"/>
                <a:sym typeface="Arial"/>
              </a:rPr>
              <a:t>Diseñar el declive del terreno para eliminar el agua que se acumula en la casa.</a:t>
            </a:r>
            <a:endParaRPr sz="1600" dirty="0">
              <a:latin typeface="Arial" panose="020B0604020202020204" pitchFamily="34" charset="0"/>
              <a:cs typeface="Arial" panose="020B0604020202020204" pitchFamily="34" charset="0"/>
              <a:sym typeface="Arial"/>
            </a:endParaRPr>
          </a:p>
        </p:txBody>
      </p:sp>
      <p:pic>
        <p:nvPicPr>
          <p:cNvPr id="1026" name="Picture 2" descr="El mensaje es claro: si no hay mosquito no hay Dengue, ni Zika, ni  Chikungunya”">
            <a:extLst>
              <a:ext uri="{FF2B5EF4-FFF2-40B4-BE49-F238E27FC236}">
                <a16:creationId xmlns:a16="http://schemas.microsoft.com/office/drawing/2014/main" id="{3041088D-6AC5-E500-6236-33A1A404F3E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36264" y="1438012"/>
            <a:ext cx="4487617" cy="3738839"/>
          </a:xfrm>
          <a:prstGeom prst="rect">
            <a:avLst/>
          </a:prstGeom>
          <a:noFill/>
          <a:extLst>
            <a:ext uri="{909E8E84-426E-40DD-AFC4-6F175D3DCCD1}">
              <a14:hiddenFill xmlns:a14="http://schemas.microsoft.com/office/drawing/2010/main">
                <a:solidFill>
                  <a:srgbClr val="FFFFFF"/>
                </a:solidFill>
              </a14:hiddenFill>
            </a:ext>
          </a:extLst>
        </p:spPr>
      </p:pic>
    </p:spTree>
  </p:cSld>
  <p:clrMapOvr>
    <a:overrideClrMapping bg1="lt1" tx1="dk1" bg2="dk2" tx2="lt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4">
            <a:alphaModFix/>
          </a:blip>
          <a:stretch>
            <a:fillRect/>
          </a:stretch>
        </a:blipFill>
        <a:effectLst/>
      </p:bgPr>
    </p:bg>
    <p:spTree>
      <p:nvGrpSpPr>
        <p:cNvPr id="1" name="Shape 261"/>
        <p:cNvGrpSpPr/>
        <p:nvPr/>
      </p:nvGrpSpPr>
      <p:grpSpPr>
        <a:xfrm>
          <a:off x="0" y="0"/>
          <a:ext cx="0" cy="0"/>
          <a:chOff x="0" y="0"/>
          <a:chExt cx="0" cy="0"/>
        </a:xfrm>
      </p:grpSpPr>
      <p:sp>
        <p:nvSpPr>
          <p:cNvPr id="262" name="Google Shape;262;g22531b21c0d_1_85"/>
          <p:cNvSpPr txBox="1">
            <a:spLocks noGrp="1"/>
          </p:cNvSpPr>
          <p:nvPr>
            <p:ph type="title"/>
          </p:nvPr>
        </p:nvSpPr>
        <p:spPr>
          <a:xfrm>
            <a:off x="683769" y="0"/>
            <a:ext cx="6894576" cy="1783080"/>
          </a:xfrm>
          <a:prstGeom prst="rect">
            <a:avLst/>
          </a:prstGeom>
        </p:spPr>
        <p:txBody>
          <a:bodyPr spcFirstLastPara="1" lIns="91425" tIns="45700" rIns="91425" bIns="45700" anchor="b" anchorCtr="0">
            <a:normAutofit/>
          </a:bodyPr>
          <a:lstStyle/>
          <a:p>
            <a:pPr marL="0" lvl="0" indent="0" rtl="0">
              <a:spcBef>
                <a:spcPts val="1200"/>
              </a:spcBef>
              <a:spcAft>
                <a:spcPts val="700"/>
              </a:spcAft>
              <a:buClr>
                <a:schemeClr val="dk1"/>
              </a:buClr>
              <a:buSzPts val="990"/>
              <a:buFont typeface="Arial"/>
              <a:buNone/>
            </a:pPr>
            <a:r>
              <a:rPr lang="es-MX" sz="3400" b="1" dirty="0">
                <a:solidFill>
                  <a:srgbClr val="1F4E79"/>
                </a:solidFill>
                <a:latin typeface="Arial"/>
                <a:cs typeface="Arial"/>
                <a:sym typeface="Arial"/>
              </a:rPr>
              <a:t>Medidas de Prevención :</a:t>
            </a:r>
            <a:endParaRPr lang="es-MX" sz="3400" b="1" dirty="0">
              <a:solidFill>
                <a:srgbClr val="1F4E79"/>
              </a:solidFill>
              <a:latin typeface="Arial"/>
              <a:cs typeface="Arial"/>
            </a:endParaRPr>
          </a:p>
        </p:txBody>
      </p:sp>
      <p:sp>
        <p:nvSpPr>
          <p:cNvPr id="263" name="Google Shape;263;g22531b21c0d_1_85"/>
          <p:cNvSpPr txBox="1">
            <a:spLocks noGrp="1"/>
          </p:cNvSpPr>
          <p:nvPr>
            <p:ph type="body" idx="1"/>
          </p:nvPr>
        </p:nvSpPr>
        <p:spPr>
          <a:xfrm>
            <a:off x="357633" y="3374136"/>
            <a:ext cx="7220712" cy="3483864"/>
          </a:xfrm>
          <a:prstGeom prst="rect">
            <a:avLst/>
          </a:prstGeom>
        </p:spPr>
        <p:txBody>
          <a:bodyPr spcFirstLastPara="1" lIns="91425" tIns="45700" rIns="91425" bIns="45700" anchorCtr="0">
            <a:normAutofit fontScale="62500" lnSpcReduction="20000"/>
          </a:bodyPr>
          <a:lstStyle/>
          <a:p>
            <a:pPr marL="0" lvl="0" indent="0" rtl="0">
              <a:spcBef>
                <a:spcPts val="1200"/>
              </a:spcBef>
              <a:spcAft>
                <a:spcPts val="0"/>
              </a:spcAft>
              <a:buNone/>
            </a:pPr>
            <a:r>
              <a:rPr lang="es-MX" b="1" dirty="0">
                <a:latin typeface="Arial" panose="020B0604020202020204" pitchFamily="34" charset="0"/>
                <a:cs typeface="Arial" panose="020B0604020202020204" pitchFamily="34" charset="0"/>
                <a:sym typeface="Arial"/>
              </a:rPr>
              <a:t>Inmunización: </a:t>
            </a:r>
            <a:r>
              <a:rPr lang="es-MX" dirty="0">
                <a:latin typeface="Arial" panose="020B0604020202020204" pitchFamily="34" charset="0"/>
                <a:cs typeface="Arial" panose="020B0604020202020204" pitchFamily="34" charset="0"/>
                <a:sym typeface="Arial"/>
              </a:rPr>
              <a:t>Solo existe vacuna contra la fiebre amarilla.  </a:t>
            </a:r>
          </a:p>
          <a:p>
            <a:pPr marL="457200" lvl="0" indent="-342900" rtl="0">
              <a:spcBef>
                <a:spcPts val="1200"/>
              </a:spcBef>
              <a:spcAft>
                <a:spcPts val="0"/>
              </a:spcAft>
              <a:buSzPts val="1800"/>
              <a:buFont typeface="Arial"/>
              <a:buChar char="•"/>
            </a:pPr>
            <a:r>
              <a:rPr lang="es-MX" dirty="0">
                <a:latin typeface="Arial" panose="020B0604020202020204" pitchFamily="34" charset="0"/>
                <a:cs typeface="Arial" panose="020B0604020202020204" pitchFamily="34" charset="0"/>
                <a:sym typeface="Arial"/>
              </a:rPr>
              <a:t>La vacuna contra la fiebre amarilla se debe administrar </a:t>
            </a:r>
            <a:r>
              <a:rPr lang="es-MX" b="1" dirty="0">
                <a:latin typeface="Arial" panose="020B0604020202020204" pitchFamily="34" charset="0"/>
                <a:cs typeface="Arial" panose="020B0604020202020204" pitchFamily="34" charset="0"/>
                <a:sym typeface="Arial"/>
              </a:rPr>
              <a:t>al menos 10 días antes de entrar a una zona endémica</a:t>
            </a:r>
            <a:r>
              <a:rPr lang="es-MX" dirty="0">
                <a:latin typeface="Arial" panose="020B0604020202020204" pitchFamily="34" charset="0"/>
                <a:cs typeface="Arial" panose="020B0604020202020204" pitchFamily="34" charset="0"/>
                <a:sym typeface="Arial"/>
              </a:rPr>
              <a:t>, ya que es posible que la inmunidad protectora no se alcance al menos hasta transcurrido este tiempo. </a:t>
            </a:r>
          </a:p>
          <a:p>
            <a:pPr marL="457200" lvl="0" indent="-342900" rtl="0">
              <a:spcBef>
                <a:spcPts val="1200"/>
              </a:spcBef>
              <a:spcAft>
                <a:spcPts val="0"/>
              </a:spcAft>
              <a:buSzPts val="1800"/>
              <a:buFont typeface="Arial"/>
              <a:buChar char="•"/>
            </a:pPr>
            <a:endParaRPr lang="es-MX" dirty="0">
              <a:latin typeface="Arial" panose="020B0604020202020204" pitchFamily="34" charset="0"/>
              <a:cs typeface="Arial" panose="020B0604020202020204" pitchFamily="34" charset="0"/>
              <a:sym typeface="Arial"/>
            </a:endParaRPr>
          </a:p>
          <a:p>
            <a:pPr marL="457200" lvl="0" indent="-342900" rtl="0">
              <a:spcBef>
                <a:spcPts val="0"/>
              </a:spcBef>
              <a:spcAft>
                <a:spcPts val="0"/>
              </a:spcAft>
              <a:buSzPts val="1800"/>
              <a:buFont typeface="Arial"/>
              <a:buChar char="•"/>
            </a:pPr>
            <a:r>
              <a:rPr lang="es-MX" dirty="0">
                <a:latin typeface="Arial" panose="020B0604020202020204" pitchFamily="34" charset="0"/>
                <a:cs typeface="Arial" panose="020B0604020202020204" pitchFamily="34" charset="0"/>
                <a:sym typeface="Arial"/>
              </a:rPr>
              <a:t>La vacuna es eficaz, segura y se utiliza para la inmunización activa de niños y adultos contra la infección por el virus de la fiebre amarilla. </a:t>
            </a:r>
          </a:p>
          <a:p>
            <a:pPr marL="457200" lvl="0" indent="-342900" rtl="0">
              <a:spcBef>
                <a:spcPts val="0"/>
              </a:spcBef>
              <a:spcAft>
                <a:spcPts val="0"/>
              </a:spcAft>
              <a:buSzPts val="1800"/>
              <a:buFont typeface="Arial"/>
              <a:buChar char="•"/>
            </a:pPr>
            <a:endParaRPr lang="es-MX" dirty="0">
              <a:latin typeface="Arial" panose="020B0604020202020204" pitchFamily="34" charset="0"/>
              <a:cs typeface="Arial" panose="020B0604020202020204" pitchFamily="34" charset="0"/>
              <a:sym typeface="Arial"/>
            </a:endParaRPr>
          </a:p>
          <a:p>
            <a:pPr marL="457200" lvl="0" indent="-342900" rtl="0">
              <a:spcBef>
                <a:spcPts val="0"/>
              </a:spcBef>
              <a:spcAft>
                <a:spcPts val="0"/>
              </a:spcAft>
              <a:buSzPts val="1800"/>
              <a:buFont typeface="Arial"/>
              <a:buChar char="•"/>
            </a:pPr>
            <a:r>
              <a:rPr lang="es-MX" dirty="0">
                <a:latin typeface="Arial" panose="020B0604020202020204" pitchFamily="34" charset="0"/>
                <a:cs typeface="Arial" panose="020B0604020202020204" pitchFamily="34" charset="0"/>
                <a:sym typeface="Arial"/>
              </a:rPr>
              <a:t>La OMS sólo recomienda una dosis, capaz de proteger a la persona inmunizada contra la enfermedad por el resto de su vida, sin que sea necesario administrar ningún refuerzo.</a:t>
            </a:r>
          </a:p>
          <a:p>
            <a:pPr marL="0" lvl="0" indent="0" rtl="0">
              <a:spcBef>
                <a:spcPts val="1200"/>
              </a:spcBef>
              <a:spcAft>
                <a:spcPts val="0"/>
              </a:spcAft>
              <a:buNone/>
            </a:pPr>
            <a:endParaRPr lang="es-MX" sz="1700" dirty="0"/>
          </a:p>
        </p:txBody>
      </p:sp>
      <p:pic>
        <p:nvPicPr>
          <p:cNvPr id="2054" name="Picture 6" descr="Fiebre amarilla: Conoce los precios y lugares de esta vacuna | VAMOS | EL  COMERCIO PERÚ">
            <a:extLst>
              <a:ext uri="{FF2B5EF4-FFF2-40B4-BE49-F238E27FC236}">
                <a16:creationId xmlns:a16="http://schemas.microsoft.com/office/drawing/2014/main" id="{AE5ECA77-98D5-8243-D144-0920BD0D3BF7}"/>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303" b="99394" l="4138" r="99138">
                        <a14:foregroundMark x1="31724" y1="88182" x2="33621" y2="52727"/>
                        <a14:foregroundMark x1="17931" y1="84242" x2="15517" y2="51212"/>
                        <a14:foregroundMark x1="23793" y1="36364" x2="16207" y2="43636"/>
                        <a14:foregroundMark x1="10862" y1="35758" x2="33448" y2="42727"/>
                        <a14:foregroundMark x1="11379" y1="73939" x2="12069" y2="53333"/>
                        <a14:foregroundMark x1="9138" y1="99394" x2="13103" y2="68485"/>
                        <a14:foregroundMark x1="8103" y1="78485" x2="7414" y2="58485"/>
                        <a14:foregroundMark x1="4310" y1="93333" x2="14828" y2="90000"/>
                        <a14:foregroundMark x1="50345" y1="41515" x2="49828" y2="15455"/>
                        <a14:foregroundMark x1="49828" y1="15455" x2="64483" y2="2424"/>
                        <a14:foregroundMark x1="64483" y1="2424" x2="94310" y2="13636"/>
                        <a14:foregroundMark x1="94310" y1="13636" x2="97586" y2="85455"/>
                        <a14:foregroundMark x1="97586" y1="85455" x2="56897" y2="90303"/>
                        <a14:foregroundMark x1="87586" y1="71212" x2="99310" y2="54848"/>
                        <a14:foregroundMark x1="99310" y1="54848" x2="99310" y2="54848"/>
                        <a14:foregroundMark x1="95345" y1="73939" x2="97586" y2="37576"/>
                        <a14:foregroundMark x1="97586" y1="37576" x2="98966" y2="91818"/>
                        <a14:foregroundMark x1="51724" y1="22424" x2="50345" y2="303"/>
                        <a14:foregroundMark x1="66379" y1="43636" x2="73966" y2="35455"/>
                        <a14:foregroundMark x1="86724" y1="65758" x2="86897" y2="3939"/>
                        <a14:foregroundMark x1="86897" y1="3939" x2="87241" y2="2424"/>
                        <a14:foregroundMark x1="38276" y1="44545" x2="29655" y2="40606"/>
                        <a14:foregroundMark x1="43621" y1="45758" x2="23103" y2="40606"/>
                        <a14:foregroundMark x1="33621" y1="43636" x2="25000" y2="39394"/>
                        <a14:foregroundMark x1="25517" y1="37879" x2="37069" y2="45758"/>
                      </a14:backgroundRemoval>
                    </a14:imgEffect>
                  </a14:imgLayer>
                </a14:imgProps>
              </a:ext>
              <a:ext uri="{28A0092B-C50C-407E-A947-70E740481C1C}">
                <a14:useLocalDpi xmlns:a14="http://schemas.microsoft.com/office/drawing/2010/main" val="0"/>
              </a:ext>
            </a:extLst>
          </a:blip>
          <a:stretch>
            <a:fillRect/>
          </a:stretch>
        </p:blipFill>
        <p:spPr bwMode="auto">
          <a:xfrm>
            <a:off x="7902570" y="605972"/>
            <a:ext cx="4014216" cy="2288103"/>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Ministerio de Salud - Gobierno de Chile">
            <a:extLst>
              <a:ext uri="{FF2B5EF4-FFF2-40B4-BE49-F238E27FC236}">
                <a16:creationId xmlns:a16="http://schemas.microsoft.com/office/drawing/2014/main" id="{95669950-3BD1-5B1D-15D9-A3ED9A2D2F2C}"/>
              </a:ext>
            </a:extLst>
          </p:cNvPr>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755092" y="2112264"/>
            <a:ext cx="6078327" cy="1165431"/>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Viajes y vacunas: qué debes hacer antes de viajar al extranjero">
            <a:extLst>
              <a:ext uri="{FF2B5EF4-FFF2-40B4-BE49-F238E27FC236}">
                <a16:creationId xmlns:a16="http://schemas.microsoft.com/office/drawing/2014/main" id="{D2358DC6-9871-012C-D982-0C056DEDA184}"/>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680034" y="3157826"/>
            <a:ext cx="4459288" cy="3429000"/>
          </a:xfrm>
          <a:prstGeom prst="rect">
            <a:avLst/>
          </a:prstGeom>
          <a:noFill/>
          <a:extLst>
            <a:ext uri="{909E8E84-426E-40DD-AFC4-6F175D3DCCD1}">
              <a14:hiddenFill xmlns:a14="http://schemas.microsoft.com/office/drawing/2010/main">
                <a:solidFill>
                  <a:srgbClr val="FFFFFF"/>
                </a:solidFill>
              </a14:hiddenFill>
            </a:ext>
          </a:extLst>
        </p:spPr>
      </p:pic>
    </p:spTree>
  </p:cSld>
  <p:clrMapOvr>
    <a:overrideClrMapping bg1="lt1" tx1="dk1" bg2="dk2" tx2="lt2" accent1="accent1" accent2="accent2" accent3="accent3" accent4="accent4" accent5="accent5" accent6="accent6" hlink="hlink" folHlink="folHlink"/>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4">
            <a:alphaModFix/>
          </a:blip>
          <a:stretch>
            <a:fillRect/>
          </a:stretch>
        </a:blipFill>
        <a:effectLst/>
      </p:bgPr>
    </p:bg>
    <p:spTree>
      <p:nvGrpSpPr>
        <p:cNvPr id="1" name="Shape 267"/>
        <p:cNvGrpSpPr/>
        <p:nvPr/>
      </p:nvGrpSpPr>
      <p:grpSpPr>
        <a:xfrm>
          <a:off x="0" y="0"/>
          <a:ext cx="0" cy="0"/>
          <a:chOff x="0" y="0"/>
          <a:chExt cx="0" cy="0"/>
        </a:xfrm>
      </p:grpSpPr>
      <p:sp>
        <p:nvSpPr>
          <p:cNvPr id="268" name="Google Shape;268;g22531b21c0d_1_91"/>
          <p:cNvSpPr txBox="1">
            <a:spLocks noGrp="1"/>
          </p:cNvSpPr>
          <p:nvPr>
            <p:ph type="title"/>
          </p:nvPr>
        </p:nvSpPr>
        <p:spPr>
          <a:xfrm>
            <a:off x="640080" y="132588"/>
            <a:ext cx="6894576" cy="1783080"/>
          </a:xfrm>
          <a:prstGeom prst="rect">
            <a:avLst/>
          </a:prstGeom>
        </p:spPr>
        <p:txBody>
          <a:bodyPr spcFirstLastPara="1" lIns="91425" tIns="45700" rIns="91425" bIns="45700" anchor="b" anchorCtr="0">
            <a:normAutofit/>
          </a:bodyPr>
          <a:lstStyle/>
          <a:p>
            <a:pPr>
              <a:spcBef>
                <a:spcPts val="1200"/>
              </a:spcBef>
              <a:spcAft>
                <a:spcPts val="700"/>
              </a:spcAft>
              <a:buSzPts val="990"/>
            </a:pPr>
            <a:r>
              <a:rPr lang="es-MX" sz="3400" b="1" dirty="0">
                <a:solidFill>
                  <a:srgbClr val="1F4E79"/>
                </a:solidFill>
                <a:latin typeface="Arial"/>
                <a:cs typeface="Arial"/>
                <a:sym typeface="Arial"/>
              </a:rPr>
              <a:t>Medidas de Prevención :</a:t>
            </a:r>
            <a:endParaRPr lang="es-MX" sz="3400" b="1" dirty="0">
              <a:solidFill>
                <a:srgbClr val="1F4E79"/>
              </a:solidFill>
              <a:latin typeface="Arial"/>
              <a:cs typeface="Arial"/>
            </a:endParaRPr>
          </a:p>
        </p:txBody>
      </p:sp>
      <p:sp>
        <p:nvSpPr>
          <p:cNvPr id="269" name="Google Shape;269;g22531b21c0d_1_91"/>
          <p:cNvSpPr txBox="1">
            <a:spLocks noGrp="1"/>
          </p:cNvSpPr>
          <p:nvPr>
            <p:ph type="body" idx="1"/>
          </p:nvPr>
        </p:nvSpPr>
        <p:spPr>
          <a:xfrm>
            <a:off x="283767" y="1995948"/>
            <a:ext cx="6579149" cy="4584899"/>
          </a:xfrm>
          <a:prstGeom prst="rect">
            <a:avLst/>
          </a:prstGeom>
        </p:spPr>
        <p:txBody>
          <a:bodyPr spcFirstLastPara="1" lIns="91425" tIns="45700" rIns="91425" bIns="45700" anchorCtr="0">
            <a:normAutofit/>
          </a:bodyPr>
          <a:lstStyle/>
          <a:p>
            <a:pPr marL="0" lvl="0" indent="0" rtl="0">
              <a:lnSpc>
                <a:spcPct val="120000"/>
              </a:lnSpc>
              <a:spcBef>
                <a:spcPts val="1200"/>
              </a:spcBef>
              <a:spcAft>
                <a:spcPts val="0"/>
              </a:spcAft>
              <a:buClr>
                <a:schemeClr val="dk1"/>
              </a:buClr>
              <a:buSzPts val="1100"/>
              <a:buFont typeface="Arial"/>
              <a:buNone/>
            </a:pPr>
            <a:r>
              <a:rPr lang="es-MX" sz="1600" dirty="0">
                <a:latin typeface="+mn-lt"/>
                <a:sym typeface="Arial"/>
              </a:rPr>
              <a:t>Uso de repelente: En zonas de riesgo de contraer enfermedades por picadura de mosquitos, se recomienda aplicación de DEET en concentración 30% en niños mayores de 2 meses y embarazadas, entre 30-50% para personas mayores de 2 años. Alternativas en Chile para personas con alergia a DEET, se encuentra disponible sólo en concentraciones 15% el repelente IR3535, y su aplicación es cada 2-3 horas.</a:t>
            </a:r>
          </a:p>
          <a:p>
            <a:pPr marL="0" lvl="0" indent="0" rtl="0">
              <a:lnSpc>
                <a:spcPct val="120000"/>
              </a:lnSpc>
              <a:spcBef>
                <a:spcPts val="1200"/>
              </a:spcBef>
              <a:spcAft>
                <a:spcPts val="0"/>
              </a:spcAft>
              <a:buClr>
                <a:schemeClr val="dk1"/>
              </a:buClr>
              <a:buSzPts val="1100"/>
              <a:buFont typeface="Arial"/>
              <a:buNone/>
            </a:pPr>
            <a:r>
              <a:rPr lang="es-MX" sz="1600" dirty="0">
                <a:latin typeface="+mn-lt"/>
                <a:sym typeface="Arial"/>
              </a:rPr>
              <a:t>Orientación sobre la aplicación de los repelentes en niños y lactantes:</a:t>
            </a:r>
          </a:p>
          <a:p>
            <a:pPr marL="457200" lvl="0" indent="-336550" rtl="0">
              <a:lnSpc>
                <a:spcPct val="120000"/>
              </a:lnSpc>
              <a:spcBef>
                <a:spcPts val="1200"/>
              </a:spcBef>
              <a:spcAft>
                <a:spcPts val="0"/>
              </a:spcAft>
              <a:buSzPts val="1700"/>
              <a:buFont typeface="Arial"/>
              <a:buAutoNum type="arabicPeriod"/>
            </a:pPr>
            <a:r>
              <a:rPr lang="es-MX" sz="1600" dirty="0">
                <a:latin typeface="+mn-lt"/>
                <a:sym typeface="Arial"/>
              </a:rPr>
              <a:t>Evitar su uso en manos y alrededor de la boca</a:t>
            </a:r>
          </a:p>
          <a:p>
            <a:pPr marL="457200" lvl="0" indent="-336550" rtl="0">
              <a:lnSpc>
                <a:spcPct val="120000"/>
              </a:lnSpc>
              <a:spcBef>
                <a:spcPts val="0"/>
              </a:spcBef>
              <a:spcAft>
                <a:spcPts val="0"/>
              </a:spcAft>
              <a:buSzPts val="1700"/>
              <a:buFont typeface="Arial"/>
              <a:buAutoNum type="arabicPeriod"/>
            </a:pPr>
            <a:r>
              <a:rPr lang="es-MX" sz="1600" dirty="0">
                <a:latin typeface="+mn-lt"/>
                <a:sym typeface="Arial"/>
              </a:rPr>
              <a:t>Aplicar en piel expuesta cada 6 horas, sobre bloqueador solar.</a:t>
            </a:r>
          </a:p>
          <a:p>
            <a:pPr marL="457200" lvl="0" indent="-336550" rtl="0">
              <a:lnSpc>
                <a:spcPct val="120000"/>
              </a:lnSpc>
              <a:spcBef>
                <a:spcPts val="0"/>
              </a:spcBef>
              <a:spcAft>
                <a:spcPts val="0"/>
              </a:spcAft>
              <a:buSzPts val="1700"/>
              <a:buFont typeface="Arial"/>
              <a:buAutoNum type="arabicPeriod"/>
            </a:pPr>
            <a:r>
              <a:rPr lang="es-MX" sz="1600" dirty="0">
                <a:latin typeface="+mn-lt"/>
                <a:sym typeface="Arial"/>
              </a:rPr>
              <a:t>Bañar al niño antes de acostarlo para retirar restos del repelente.</a:t>
            </a:r>
          </a:p>
          <a:p>
            <a:pPr marL="457200" lvl="0" indent="-336550" rtl="0">
              <a:lnSpc>
                <a:spcPct val="120000"/>
              </a:lnSpc>
              <a:spcBef>
                <a:spcPts val="0"/>
              </a:spcBef>
              <a:spcAft>
                <a:spcPts val="0"/>
              </a:spcAft>
              <a:buSzPts val="1700"/>
              <a:buFont typeface="Arial"/>
              <a:buAutoNum type="arabicPeriod"/>
            </a:pPr>
            <a:r>
              <a:rPr lang="es-MX" sz="1600" dirty="0">
                <a:latin typeface="+mn-lt"/>
                <a:sym typeface="Arial"/>
              </a:rPr>
              <a:t>No usar formulaciones que trae bloqueador solar y repelente en forma conjunta</a:t>
            </a:r>
            <a:endParaRPr lang="es-MX" sz="1600" dirty="0">
              <a:latin typeface="+mn-lt"/>
            </a:endParaRPr>
          </a:p>
        </p:txBody>
      </p:sp>
      <p:pic>
        <p:nvPicPr>
          <p:cNvPr id="6" name="Imagen 5" descr="Interfaz de usuario gráfica, Diagrama, Texto&#10;&#10;Descripción generada automáticamente con confianza media">
            <a:extLst>
              <a:ext uri="{FF2B5EF4-FFF2-40B4-BE49-F238E27FC236}">
                <a16:creationId xmlns:a16="http://schemas.microsoft.com/office/drawing/2014/main" id="{1A130063-7165-661D-0055-B5659A0FDBFF}"/>
              </a:ext>
            </a:extLst>
          </p:cNvPr>
          <p:cNvPicPr>
            <a:picLocks noChangeAspect="1"/>
          </p:cNvPicPr>
          <p:nvPr/>
        </p:nvPicPr>
        <p:blipFill rotWithShape="1">
          <a:blip r:embed="rId5"/>
          <a:srcRect t="28692" r="1905" b="14699"/>
          <a:stretch/>
        </p:blipFill>
        <p:spPr>
          <a:xfrm>
            <a:off x="7371674" y="132588"/>
            <a:ext cx="4820326" cy="2766027"/>
          </a:xfrm>
          <a:prstGeom prst="rect">
            <a:avLst/>
          </a:prstGeom>
        </p:spPr>
      </p:pic>
      <p:pic>
        <p:nvPicPr>
          <p:cNvPr id="4" name="Picture 2" descr="Cómo prevenir los brotes de dengue en zonas endémicas con presencia de  lluvias e inundaciones: el caso piurano – Foco Económico">
            <a:extLst>
              <a:ext uri="{FF2B5EF4-FFF2-40B4-BE49-F238E27FC236}">
                <a16:creationId xmlns:a16="http://schemas.microsoft.com/office/drawing/2014/main" id="{08B02CBB-CADB-97CB-E879-FEBF86E8F628}"/>
              </a:ext>
            </a:extLst>
          </p:cNvPr>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9500" b="93500" l="10000" r="90000">
                        <a14:foregroundMark x1="54167" y1="9500" x2="54167" y2="9500"/>
                        <a14:foregroundMark x1="57500" y1="93500" x2="42333" y2="91000"/>
                        <a14:foregroundMark x1="56833" y1="50750" x2="50000" y2="41000"/>
                        <a14:foregroundMark x1="50000" y1="41000" x2="47667" y2="39750"/>
                        <a14:foregroundMark x1="37000" y1="32250" x2="51167" y2="39250"/>
                      </a14:backgroundRemoval>
                    </a14:imgEffect>
                  </a14:imgLayer>
                </a14:imgProps>
              </a:ext>
              <a:ext uri="{28A0092B-C50C-407E-A947-70E740481C1C}">
                <a14:useLocalDpi xmlns:a14="http://schemas.microsoft.com/office/drawing/2010/main" val="0"/>
              </a:ext>
            </a:extLst>
          </a:blip>
          <a:stretch>
            <a:fillRect/>
          </a:stretch>
        </p:blipFill>
        <p:spPr bwMode="auto">
          <a:xfrm>
            <a:off x="7371674" y="3075546"/>
            <a:ext cx="4544637" cy="3033546"/>
          </a:xfrm>
          <a:prstGeom prst="rect">
            <a:avLst/>
          </a:prstGeom>
          <a:noFill/>
          <a:extLst>
            <a:ext uri="{909E8E84-426E-40DD-AFC4-6F175D3DCCD1}">
              <a14:hiddenFill xmlns:a14="http://schemas.microsoft.com/office/drawing/2010/main">
                <a:solidFill>
                  <a:srgbClr val="FFFFFF"/>
                </a:solidFill>
              </a14:hiddenFill>
            </a:ext>
          </a:extLst>
        </p:spPr>
      </p:pic>
    </p:spTree>
  </p:cSld>
  <p:clrMapOvr>
    <a:overrideClrMapping bg1="lt1" tx1="dk1" bg2="dk2" tx2="lt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92"/>
        <p:cNvGrpSpPr/>
        <p:nvPr/>
      </p:nvGrpSpPr>
      <p:grpSpPr>
        <a:xfrm>
          <a:off x="0" y="0"/>
          <a:ext cx="0" cy="0"/>
          <a:chOff x="0" y="0"/>
          <a:chExt cx="0" cy="0"/>
        </a:xfrm>
      </p:grpSpPr>
      <p:sp>
        <p:nvSpPr>
          <p:cNvPr id="93" name="Google Shape;93;p2"/>
          <p:cNvSpPr txBox="1">
            <a:spLocks noGrp="1"/>
          </p:cNvSpPr>
          <p:nvPr>
            <p:ph type="title"/>
          </p:nvPr>
        </p:nvSpPr>
        <p:spPr>
          <a:xfrm>
            <a:off x="992400" y="215636"/>
            <a:ext cx="9335100" cy="1070100"/>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rgbClr val="1E4E79"/>
              </a:buClr>
              <a:buSzPts val="4900"/>
              <a:buFont typeface="Arial"/>
              <a:buNone/>
            </a:pPr>
            <a:r>
              <a:rPr lang="es-CL" sz="4900" b="1">
                <a:solidFill>
                  <a:srgbClr val="1E4E79"/>
                </a:solidFill>
                <a:latin typeface="Arial"/>
                <a:ea typeface="Arial"/>
                <a:cs typeface="Arial"/>
                <a:sym typeface="Arial"/>
              </a:rPr>
              <a:t>Anteceden</a:t>
            </a:r>
            <a:r>
              <a:rPr lang="es-CL" sz="4900" b="1">
                <a:solidFill>
                  <a:srgbClr val="1F4E79"/>
                </a:solidFill>
                <a:latin typeface="Arial"/>
                <a:ea typeface="Arial"/>
                <a:cs typeface="Arial"/>
                <a:sym typeface="Arial"/>
              </a:rPr>
              <a:t>tes</a:t>
            </a:r>
            <a:r>
              <a:rPr lang="es-CL" sz="4800" b="1">
                <a:solidFill>
                  <a:srgbClr val="1E4E79"/>
                </a:solidFill>
                <a:latin typeface="Arial"/>
                <a:ea typeface="Arial"/>
                <a:cs typeface="Arial"/>
                <a:sym typeface="Arial"/>
              </a:rPr>
              <a:t> </a:t>
            </a:r>
            <a:endParaRPr lang="es-CL"/>
          </a:p>
        </p:txBody>
      </p:sp>
      <p:sp>
        <p:nvSpPr>
          <p:cNvPr id="94" name="Google Shape;94;p2"/>
          <p:cNvSpPr txBox="1">
            <a:spLocks noGrp="1"/>
          </p:cNvSpPr>
          <p:nvPr>
            <p:ph type="body" idx="1"/>
          </p:nvPr>
        </p:nvSpPr>
        <p:spPr>
          <a:xfrm>
            <a:off x="579445" y="1739513"/>
            <a:ext cx="8308916" cy="4637379"/>
          </a:xfrm>
          <a:prstGeom prst="rect">
            <a:avLst/>
          </a:prstGeom>
          <a:noFill/>
          <a:ln>
            <a:noFill/>
          </a:ln>
        </p:spPr>
        <p:txBody>
          <a:bodyPr spcFirstLastPara="1" wrap="square" lIns="91425" tIns="45700" rIns="91425" bIns="45700" anchor="t" anchorCtr="0">
            <a:normAutofit fontScale="55000" lnSpcReduction="20000"/>
          </a:bodyPr>
          <a:lstStyle/>
          <a:p>
            <a:pPr marL="0" lvl="0" indent="0" algn="just" rtl="0">
              <a:lnSpc>
                <a:spcPct val="120000"/>
              </a:lnSpc>
              <a:spcBef>
                <a:spcPts val="0"/>
              </a:spcBef>
              <a:spcAft>
                <a:spcPts val="0"/>
              </a:spcAft>
              <a:buClr>
                <a:schemeClr val="dk1"/>
              </a:buClr>
              <a:buSzPct val="100000"/>
              <a:buNone/>
            </a:pPr>
            <a:r>
              <a:rPr lang="es-MX" dirty="0">
                <a:latin typeface="Arial" panose="020B0604020202020204" pitchFamily="34" charset="0"/>
                <a:ea typeface="Arial"/>
                <a:cs typeface="Arial" panose="020B0604020202020204" pitchFamily="34" charset="0"/>
                <a:sym typeface="Arial"/>
              </a:rPr>
              <a:t>Los </a:t>
            </a:r>
            <a:r>
              <a:rPr lang="es-MX" dirty="0" err="1">
                <a:latin typeface="Arial" panose="020B0604020202020204" pitchFamily="34" charset="0"/>
                <a:ea typeface="Arial"/>
                <a:cs typeface="Arial" panose="020B0604020202020204" pitchFamily="34" charset="0"/>
                <a:sym typeface="Arial"/>
              </a:rPr>
              <a:t>Arbovirus</a:t>
            </a:r>
            <a:r>
              <a:rPr lang="es-MX" dirty="0">
                <a:latin typeface="Arial" panose="020B0604020202020204" pitchFamily="34" charset="0"/>
                <a:ea typeface="Arial"/>
                <a:cs typeface="Arial" panose="020B0604020202020204" pitchFamily="34" charset="0"/>
                <a:sym typeface="Arial"/>
              </a:rPr>
              <a:t> son un grupo de agentes virales transmitidas por artrópodos. </a:t>
            </a:r>
          </a:p>
          <a:p>
            <a:pPr marL="0" lvl="0" indent="0" algn="just" rtl="0">
              <a:lnSpc>
                <a:spcPct val="120000"/>
              </a:lnSpc>
              <a:spcBef>
                <a:spcPts val="1000"/>
              </a:spcBef>
              <a:spcAft>
                <a:spcPts val="0"/>
              </a:spcAft>
              <a:buClr>
                <a:schemeClr val="dk1"/>
              </a:buClr>
              <a:buSzPct val="100000"/>
              <a:buNone/>
            </a:pPr>
            <a:r>
              <a:rPr lang="es-MX" dirty="0">
                <a:latin typeface="Arial" panose="020B0604020202020204" pitchFamily="34" charset="0"/>
                <a:ea typeface="Arial"/>
                <a:cs typeface="Arial" panose="020B0604020202020204" pitchFamily="34" charset="0"/>
                <a:sym typeface="Arial"/>
              </a:rPr>
              <a:t>Este grupo de enfermedades tienen en común estar asociadas a la trasmisión mediante el </a:t>
            </a:r>
            <a:r>
              <a:rPr lang="es-MX" b="1" i="1" dirty="0">
                <a:latin typeface="Arial" panose="020B0604020202020204" pitchFamily="34" charset="0"/>
                <a:ea typeface="Arial"/>
                <a:cs typeface="Arial" panose="020B0604020202020204" pitchFamily="34" charset="0"/>
                <a:sym typeface="Arial"/>
              </a:rPr>
              <a:t>mosquito vector Aedes </a:t>
            </a:r>
            <a:r>
              <a:rPr lang="es-MX" b="1" i="1" dirty="0" err="1">
                <a:latin typeface="Arial" panose="020B0604020202020204" pitchFamily="34" charset="0"/>
                <a:ea typeface="Arial"/>
                <a:cs typeface="Arial" panose="020B0604020202020204" pitchFamily="34" charset="0"/>
                <a:sym typeface="Arial"/>
              </a:rPr>
              <a:t>aegypti</a:t>
            </a:r>
            <a:r>
              <a:rPr lang="es-MX" b="1" i="1" dirty="0">
                <a:latin typeface="Arial" panose="020B0604020202020204" pitchFamily="34" charset="0"/>
                <a:ea typeface="Arial"/>
                <a:cs typeface="Arial" panose="020B0604020202020204" pitchFamily="34" charset="0"/>
                <a:sym typeface="Arial"/>
              </a:rPr>
              <a:t> </a:t>
            </a:r>
            <a:r>
              <a:rPr lang="es-MX" dirty="0">
                <a:latin typeface="Arial" panose="020B0604020202020204" pitchFamily="34" charset="0"/>
                <a:ea typeface="Arial"/>
                <a:cs typeface="Arial" panose="020B0604020202020204" pitchFamily="34" charset="0"/>
                <a:sym typeface="Arial"/>
              </a:rPr>
              <a:t>quien es altamente eficiente para transmitir las enfermedades de Fiebre Amarilla, Dengue, </a:t>
            </a:r>
            <a:r>
              <a:rPr lang="es-MX" dirty="0" err="1">
                <a:latin typeface="Arial" panose="020B0604020202020204" pitchFamily="34" charset="0"/>
                <a:ea typeface="Arial"/>
                <a:cs typeface="Arial" panose="020B0604020202020204" pitchFamily="34" charset="0"/>
                <a:sym typeface="Arial"/>
              </a:rPr>
              <a:t>Chikungunya</a:t>
            </a:r>
            <a:r>
              <a:rPr lang="es-MX" dirty="0">
                <a:latin typeface="Arial" panose="020B0604020202020204" pitchFamily="34" charset="0"/>
                <a:ea typeface="Arial"/>
                <a:cs typeface="Arial" panose="020B0604020202020204" pitchFamily="34" charset="0"/>
                <a:sym typeface="Arial"/>
              </a:rPr>
              <a:t> y Zika, conocidas en su conjunto como "</a:t>
            </a:r>
            <a:r>
              <a:rPr lang="es-MX" dirty="0" err="1">
                <a:latin typeface="Arial" panose="020B0604020202020204" pitchFamily="34" charset="0"/>
                <a:ea typeface="Arial"/>
                <a:cs typeface="Arial" panose="020B0604020202020204" pitchFamily="34" charset="0"/>
                <a:sym typeface="Arial"/>
              </a:rPr>
              <a:t>arbovirosis</a:t>
            </a:r>
            <a:r>
              <a:rPr lang="es-MX" dirty="0">
                <a:latin typeface="Arial" panose="020B0604020202020204" pitchFamily="34" charset="0"/>
                <a:ea typeface="Arial"/>
                <a:cs typeface="Arial" panose="020B0604020202020204" pitchFamily="34" charset="0"/>
                <a:sym typeface="Arial"/>
              </a:rPr>
              <a:t>”, cuando se encuentra infectado por cualquiera de estos virus y está en condiciones de transmitirlos.</a:t>
            </a:r>
          </a:p>
          <a:p>
            <a:pPr marL="0" lvl="0" indent="0" algn="just" rtl="0">
              <a:lnSpc>
                <a:spcPct val="120000"/>
              </a:lnSpc>
              <a:spcBef>
                <a:spcPts val="1000"/>
              </a:spcBef>
              <a:spcAft>
                <a:spcPts val="0"/>
              </a:spcAft>
              <a:buClr>
                <a:schemeClr val="dk1"/>
              </a:buClr>
              <a:buSzPct val="100000"/>
              <a:buNone/>
            </a:pPr>
            <a:endParaRPr lang="es-MX" dirty="0">
              <a:latin typeface="Arial" panose="020B0604020202020204" pitchFamily="34" charset="0"/>
              <a:ea typeface="Arial"/>
              <a:cs typeface="Arial" panose="020B0604020202020204" pitchFamily="34" charset="0"/>
              <a:sym typeface="Arial"/>
            </a:endParaRPr>
          </a:p>
          <a:p>
            <a:pPr marL="0" lvl="0" indent="0" algn="just" rtl="0">
              <a:lnSpc>
                <a:spcPct val="120000"/>
              </a:lnSpc>
              <a:spcBef>
                <a:spcPts val="1000"/>
              </a:spcBef>
              <a:spcAft>
                <a:spcPts val="0"/>
              </a:spcAft>
              <a:buClr>
                <a:schemeClr val="dk1"/>
              </a:buClr>
              <a:buSzPct val="100000"/>
              <a:buNone/>
            </a:pPr>
            <a:r>
              <a:rPr lang="es-MX" dirty="0">
                <a:latin typeface="Arial" panose="020B0604020202020204" pitchFamily="34" charset="0"/>
                <a:ea typeface="Arial"/>
                <a:cs typeface="Arial" panose="020B0604020202020204" pitchFamily="34" charset="0"/>
                <a:sym typeface="Arial"/>
              </a:rPr>
              <a:t> Asimismo, el </a:t>
            </a:r>
            <a:r>
              <a:rPr lang="es-MX" b="1" i="1" dirty="0">
                <a:latin typeface="Arial" panose="020B0604020202020204" pitchFamily="34" charset="0"/>
                <a:ea typeface="Arial"/>
                <a:cs typeface="Arial" panose="020B0604020202020204" pitchFamily="34" charset="0"/>
                <a:sym typeface="Arial"/>
              </a:rPr>
              <a:t>mosquito </a:t>
            </a:r>
            <a:r>
              <a:rPr lang="es-MX" b="1" i="1" dirty="0" err="1">
                <a:latin typeface="Arial" panose="020B0604020202020204" pitchFamily="34" charset="0"/>
                <a:ea typeface="Arial"/>
                <a:cs typeface="Arial" panose="020B0604020202020204" pitchFamily="34" charset="0"/>
                <a:sym typeface="Arial"/>
              </a:rPr>
              <a:t>Anopheles</a:t>
            </a:r>
            <a:r>
              <a:rPr lang="es-MX" b="1" i="1" dirty="0">
                <a:latin typeface="Arial" panose="020B0604020202020204" pitchFamily="34" charset="0"/>
                <a:ea typeface="Arial"/>
                <a:cs typeface="Arial" panose="020B0604020202020204" pitchFamily="34" charset="0"/>
                <a:sym typeface="Arial"/>
              </a:rPr>
              <a:t> </a:t>
            </a:r>
            <a:r>
              <a:rPr lang="es-MX" b="1" i="1" dirty="0" err="1">
                <a:latin typeface="Arial" panose="020B0604020202020204" pitchFamily="34" charset="0"/>
                <a:ea typeface="Arial"/>
                <a:cs typeface="Arial" panose="020B0604020202020204" pitchFamily="34" charset="0"/>
                <a:sym typeface="Arial"/>
              </a:rPr>
              <a:t>pseudopunctipennis</a:t>
            </a:r>
            <a:r>
              <a:rPr lang="es-MX" b="1" i="1" dirty="0">
                <a:latin typeface="Arial" panose="020B0604020202020204" pitchFamily="34" charset="0"/>
                <a:ea typeface="Arial"/>
                <a:cs typeface="Arial" panose="020B0604020202020204" pitchFamily="34" charset="0"/>
                <a:sym typeface="Arial"/>
              </a:rPr>
              <a:t> </a:t>
            </a:r>
            <a:r>
              <a:rPr lang="es-MX" dirty="0">
                <a:latin typeface="Arial" panose="020B0604020202020204" pitchFamily="34" charset="0"/>
                <a:ea typeface="Arial"/>
                <a:cs typeface="Arial" panose="020B0604020202020204" pitchFamily="34" charset="0"/>
                <a:sym typeface="Arial"/>
              </a:rPr>
              <a:t>es el vector que transmite la enfermedad parasitaria de la Malaria. Dicho ello, las enfermedades transmitidas por ambos vectores tienen una alta capacidad de producir epidemias, pudiendo afectar un alto porcentaje de la población, dependiendo de su nivel de inmunidad, de la densidad de la población de mosquitos y de los programas e intervenciones de salud pública.</a:t>
            </a:r>
            <a:endParaRPr lang="es-MX" dirty="0">
              <a:solidFill>
                <a:srgbClr val="1F4E79"/>
              </a:solidFill>
              <a:latin typeface="Arial"/>
              <a:ea typeface="Arial"/>
              <a:cs typeface="Arial"/>
              <a:sym typeface="Arial"/>
            </a:endParaRPr>
          </a:p>
        </p:txBody>
      </p:sp>
      <p:pic>
        <p:nvPicPr>
          <p:cNvPr id="95" name="Google Shape;95;p2"/>
          <p:cNvPicPr preferRelativeResize="0"/>
          <p:nvPr/>
        </p:nvPicPr>
        <p:blipFill rotWithShape="1">
          <a:blip r:embed="rId4">
            <a:alphaModFix/>
          </a:blip>
          <a:srcRect/>
          <a:stretch/>
        </p:blipFill>
        <p:spPr>
          <a:xfrm>
            <a:off x="992388" y="1336403"/>
            <a:ext cx="744772" cy="199913"/>
          </a:xfrm>
          <a:prstGeom prst="rect">
            <a:avLst/>
          </a:prstGeom>
          <a:noFill/>
          <a:ln>
            <a:noFill/>
          </a:ln>
        </p:spPr>
      </p:pic>
      <p:pic>
        <p:nvPicPr>
          <p:cNvPr id="2" name="Picture 2" descr="Cómo prevenir los brotes de dengue en zonas endémicas con presencia de  lluvias e inundaciones: el caso piurano – Foco Económico">
            <a:extLst>
              <a:ext uri="{FF2B5EF4-FFF2-40B4-BE49-F238E27FC236}">
                <a16:creationId xmlns:a16="http://schemas.microsoft.com/office/drawing/2014/main" id="{42466845-8E07-01DF-F04D-A5BF032A91AC}"/>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9500" b="93500" l="10000" r="90000">
                        <a14:foregroundMark x1="54167" y1="9500" x2="54167" y2="9500"/>
                        <a14:foregroundMark x1="57500" y1="93500" x2="42333" y2="91000"/>
                        <a14:foregroundMark x1="56833" y1="50750" x2="50000" y2="41000"/>
                        <a14:foregroundMark x1="50000" y1="41000" x2="47667" y2="39750"/>
                        <a14:foregroundMark x1="37000" y1="32250" x2="51167" y2="39250"/>
                      </a14:backgroundRemoval>
                    </a14:imgEffect>
                  </a14:imgLayer>
                </a14:imgProps>
              </a:ext>
              <a:ext uri="{28A0092B-C50C-407E-A947-70E740481C1C}">
                <a14:useLocalDpi xmlns:a14="http://schemas.microsoft.com/office/drawing/2010/main" val="0"/>
              </a:ext>
            </a:extLst>
          </a:blip>
          <a:stretch>
            <a:fillRect/>
          </a:stretch>
        </p:blipFill>
        <p:spPr bwMode="auto">
          <a:xfrm>
            <a:off x="8741381" y="772241"/>
            <a:ext cx="3877052" cy="2587933"/>
          </a:xfrm>
          <a:prstGeom prst="rect">
            <a:avLst/>
          </a:prstGeom>
          <a:noFill/>
          <a:extLst>
            <a:ext uri="{909E8E84-426E-40DD-AFC4-6F175D3DCCD1}">
              <a14:hiddenFill xmlns:a14="http://schemas.microsoft.com/office/drawing/2010/main">
                <a:solidFill>
                  <a:srgbClr val="FFFFFF"/>
                </a:solidFill>
              </a14:hiddenFill>
            </a:ext>
          </a:extLst>
        </p:spPr>
      </p:pic>
      <p:pic>
        <p:nvPicPr>
          <p:cNvPr id="3" name="Google Shape;87;p1" descr="Fiebre amarilla mosquito insectos ilustración amarillo fotografías e  imágenes de alta resolución - Alamy">
            <a:extLst>
              <a:ext uri="{FF2B5EF4-FFF2-40B4-BE49-F238E27FC236}">
                <a16:creationId xmlns:a16="http://schemas.microsoft.com/office/drawing/2014/main" id="{C319DF6E-9AD9-23ED-3686-44034153D626}"/>
              </a:ext>
            </a:extLst>
          </p:cNvPr>
          <p:cNvPicPr preferRelativeResize="0"/>
          <p:nvPr/>
        </p:nvPicPr>
        <p:blipFill rotWithShape="1">
          <a:blip r:embed="rId7">
            <a:alphaModFix/>
          </a:blip>
          <a:srcRect/>
          <a:stretch/>
        </p:blipFill>
        <p:spPr>
          <a:xfrm>
            <a:off x="8912176" y="3360174"/>
            <a:ext cx="3535463" cy="2825649"/>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a:blip r:embed="rId4">
            <a:alphaModFix/>
          </a:blip>
          <a:stretch>
            <a:fillRect/>
          </a:stretch>
        </a:blipFill>
        <a:effectLst/>
      </p:bgPr>
    </p:bg>
    <p:spTree>
      <p:nvGrpSpPr>
        <p:cNvPr id="1" name="Shape 273"/>
        <p:cNvGrpSpPr/>
        <p:nvPr/>
      </p:nvGrpSpPr>
      <p:grpSpPr>
        <a:xfrm>
          <a:off x="0" y="0"/>
          <a:ext cx="0" cy="0"/>
          <a:chOff x="0" y="0"/>
          <a:chExt cx="0" cy="0"/>
        </a:xfrm>
      </p:grpSpPr>
      <p:sp>
        <p:nvSpPr>
          <p:cNvPr id="274" name="Google Shape;274;g22531b21c0d_1_97"/>
          <p:cNvSpPr txBox="1">
            <a:spLocks noGrp="1"/>
          </p:cNvSpPr>
          <p:nvPr>
            <p:ph type="title"/>
          </p:nvPr>
        </p:nvSpPr>
        <p:spPr>
          <a:prstGeom prst="rect">
            <a:avLst/>
          </a:prstGeom>
        </p:spPr>
        <p:txBody>
          <a:bodyPr spcFirstLastPara="1" wrap="square" lIns="91425" tIns="45700" rIns="91425" bIns="45700" anchor="ctr" anchorCtr="0">
            <a:normAutofit/>
          </a:bodyPr>
          <a:lstStyle/>
          <a:p>
            <a:pPr marL="0" lvl="0" indent="0" algn="l" rtl="0">
              <a:lnSpc>
                <a:spcPct val="115000"/>
              </a:lnSpc>
              <a:spcBef>
                <a:spcPts val="1200"/>
              </a:spcBef>
              <a:spcAft>
                <a:spcPts val="700"/>
              </a:spcAft>
              <a:buClr>
                <a:schemeClr val="dk1"/>
              </a:buClr>
              <a:buSzPts val="1100"/>
              <a:buFont typeface="Arial"/>
              <a:buNone/>
            </a:pPr>
            <a:r>
              <a:rPr lang="es-CL" sz="3600" b="1" dirty="0">
                <a:solidFill>
                  <a:srgbClr val="1F4E79"/>
                </a:solidFill>
                <a:latin typeface="Arial"/>
                <a:ea typeface="Arial"/>
                <a:cs typeface="Arial"/>
                <a:sym typeface="Arial"/>
              </a:rPr>
              <a:t>Medidas de Prevención:</a:t>
            </a:r>
            <a:endParaRPr sz="4000" dirty="0"/>
          </a:p>
        </p:txBody>
      </p:sp>
      <p:sp>
        <p:nvSpPr>
          <p:cNvPr id="275" name="Google Shape;275;g22531b21c0d_1_97"/>
          <p:cNvSpPr txBox="1">
            <a:spLocks noGrp="1"/>
          </p:cNvSpPr>
          <p:nvPr>
            <p:ph type="body" idx="1"/>
          </p:nvPr>
        </p:nvSpPr>
        <p:spPr>
          <a:xfrm>
            <a:off x="742860" y="1690825"/>
            <a:ext cx="10269269" cy="4802050"/>
          </a:xfrm>
          <a:prstGeom prst="rect">
            <a:avLst/>
          </a:prstGeom>
        </p:spPr>
        <p:txBody>
          <a:bodyPr spcFirstLastPara="1" wrap="square" lIns="91425" tIns="45700" rIns="91425" bIns="45700" anchor="t" anchorCtr="0">
            <a:normAutofit fontScale="77500" lnSpcReduction="20000"/>
          </a:bodyPr>
          <a:lstStyle/>
          <a:p>
            <a:pPr marL="0" lvl="0" indent="0" algn="just" rtl="0">
              <a:lnSpc>
                <a:spcPct val="115000"/>
              </a:lnSpc>
              <a:spcBef>
                <a:spcPts val="1200"/>
              </a:spcBef>
              <a:spcAft>
                <a:spcPts val="0"/>
              </a:spcAft>
              <a:buClr>
                <a:schemeClr val="dk1"/>
              </a:buClr>
              <a:buSzPts val="1100"/>
              <a:buFont typeface="Arial"/>
              <a:buNone/>
            </a:pPr>
            <a:r>
              <a:rPr lang="es-CL" dirty="0">
                <a:latin typeface="+mn-lt"/>
                <a:sym typeface="Arial"/>
              </a:rPr>
              <a:t>Recomendaciones para prevenir la transmisión del virus Zika por vía sexual</a:t>
            </a:r>
            <a:endParaRPr dirty="0">
              <a:latin typeface="+mn-lt"/>
              <a:sym typeface="Arial"/>
            </a:endParaRPr>
          </a:p>
          <a:p>
            <a:pPr marL="0" lvl="0" indent="0" algn="just" rtl="0">
              <a:lnSpc>
                <a:spcPct val="115000"/>
              </a:lnSpc>
              <a:spcBef>
                <a:spcPts val="1200"/>
              </a:spcBef>
              <a:spcAft>
                <a:spcPts val="0"/>
              </a:spcAft>
              <a:buClr>
                <a:schemeClr val="dk1"/>
              </a:buClr>
              <a:buSzPts val="1100"/>
              <a:buFont typeface="Arial"/>
              <a:buNone/>
            </a:pPr>
            <a:r>
              <a:rPr lang="es-CL" dirty="0">
                <a:latin typeface="+mn-lt"/>
                <a:sym typeface="Arial"/>
              </a:rPr>
              <a:t>Parejas en que la mujer está embarazada (ambos deben tomar precauciones)</a:t>
            </a:r>
            <a:endParaRPr dirty="0">
              <a:latin typeface="+mn-lt"/>
              <a:sym typeface="Arial"/>
            </a:endParaRPr>
          </a:p>
          <a:p>
            <a:pPr marL="0" lvl="0" indent="0" algn="just" rtl="0">
              <a:lnSpc>
                <a:spcPct val="115000"/>
              </a:lnSpc>
              <a:spcBef>
                <a:spcPts val="1200"/>
              </a:spcBef>
              <a:spcAft>
                <a:spcPts val="0"/>
              </a:spcAft>
              <a:buClr>
                <a:schemeClr val="dk1"/>
              </a:buClr>
              <a:buSzPts val="1100"/>
              <a:buFont typeface="Arial"/>
              <a:buNone/>
            </a:pPr>
            <a:r>
              <a:rPr lang="es-CL" dirty="0">
                <a:latin typeface="+mn-lt"/>
                <a:sym typeface="Arial"/>
              </a:rPr>
              <a:t>Viaje a un área con riesgo de Zika. </a:t>
            </a:r>
            <a:endParaRPr dirty="0">
              <a:latin typeface="+mn-lt"/>
              <a:sym typeface="Arial"/>
            </a:endParaRPr>
          </a:p>
          <a:p>
            <a:pPr marL="0" lvl="0" indent="0" algn="just" rtl="0">
              <a:lnSpc>
                <a:spcPct val="115000"/>
              </a:lnSpc>
              <a:spcBef>
                <a:spcPts val="1200"/>
              </a:spcBef>
              <a:spcAft>
                <a:spcPts val="0"/>
              </a:spcAft>
              <a:buClr>
                <a:schemeClr val="dk1"/>
              </a:buClr>
              <a:buSzPts val="1100"/>
              <a:buFont typeface="Arial"/>
              <a:buNone/>
            </a:pPr>
            <a:r>
              <a:rPr lang="es-CL" dirty="0">
                <a:latin typeface="+mn-lt"/>
                <a:sym typeface="Arial"/>
              </a:rPr>
              <a:t>• Las mujeres embarazadas no deberían viajar a áreas con riesgo de Zika. Si no se puede postergar el viaje consultar al médico.</a:t>
            </a:r>
            <a:endParaRPr dirty="0">
              <a:latin typeface="+mn-lt"/>
              <a:sym typeface="Arial"/>
            </a:endParaRPr>
          </a:p>
          <a:p>
            <a:pPr marL="0" lvl="0" indent="0" algn="just" rtl="0">
              <a:lnSpc>
                <a:spcPct val="115000"/>
              </a:lnSpc>
              <a:spcBef>
                <a:spcPts val="1200"/>
              </a:spcBef>
              <a:spcAft>
                <a:spcPts val="0"/>
              </a:spcAft>
              <a:buClr>
                <a:schemeClr val="dk1"/>
              </a:buClr>
              <a:buSzPts val="1100"/>
              <a:buFont typeface="Arial"/>
              <a:buNone/>
            </a:pPr>
            <a:r>
              <a:rPr lang="es-CL" dirty="0">
                <a:latin typeface="+mn-lt"/>
                <a:sym typeface="Arial"/>
              </a:rPr>
              <a:t>La pareja de una mujer embarazada que haya viajado a un lugar donde existe el riesgo de contraer virus zika </a:t>
            </a:r>
            <a:r>
              <a:rPr lang="es-CL" dirty="0" err="1">
                <a:latin typeface="+mn-lt"/>
                <a:sym typeface="Arial"/>
              </a:rPr>
              <a:t>debera</a:t>
            </a:r>
            <a:r>
              <a:rPr lang="es-CL" dirty="0">
                <a:latin typeface="+mn-lt"/>
                <a:sym typeface="Arial"/>
              </a:rPr>
              <a:t> usar preservativo en todo momento del acto sexual y cada vez que tenga relaciones sexuales o abstenerse durante el embarazo, incluso si el/ la viajero/a no tienen síntomas del Zika ni se siente enfermo.</a:t>
            </a:r>
            <a:endParaRPr dirty="0">
              <a:latin typeface="+mn-lt"/>
              <a:sym typeface="Arial"/>
            </a:endParaRPr>
          </a:p>
          <a:p>
            <a:pPr marL="0" lvl="0" indent="0" algn="l" rtl="0">
              <a:spcBef>
                <a:spcPts val="1200"/>
              </a:spcBef>
              <a:spcAft>
                <a:spcPts val="0"/>
              </a:spcAft>
              <a:buNone/>
            </a:pPr>
            <a:endParaRPr dirty="0"/>
          </a:p>
        </p:txBody>
      </p:sp>
    </p:spTree>
  </p:cSld>
  <p:clrMapOvr>
    <a:overrideClrMapping bg1="lt1" tx1="dk1" bg2="dk2" tx2="lt2" accent1="accent1" accent2="accent2" accent3="accent3" accent4="accent4" accent5="accent5" accent6="accent6" hlink="hlink" folHlink="folHlink"/>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79"/>
        <p:cNvGrpSpPr/>
        <p:nvPr/>
      </p:nvGrpSpPr>
      <p:grpSpPr>
        <a:xfrm>
          <a:off x="0" y="0"/>
          <a:ext cx="0" cy="0"/>
          <a:chOff x="0" y="0"/>
          <a:chExt cx="0" cy="0"/>
        </a:xfrm>
      </p:grpSpPr>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pic>
        <p:nvPicPr>
          <p:cNvPr id="100" name="Google Shape;100;g22531b21c0d_1_56"/>
          <p:cNvPicPr preferRelativeResize="0"/>
          <p:nvPr/>
        </p:nvPicPr>
        <p:blipFill>
          <a:blip r:embed="rId3">
            <a:alphaModFix/>
          </a:blip>
          <a:stretch>
            <a:fillRect/>
          </a:stretch>
        </p:blipFill>
        <p:spPr>
          <a:xfrm>
            <a:off x="2236405" y="-94775"/>
            <a:ext cx="8058912" cy="68580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4">
            <a:alphaModFix/>
          </a:blip>
          <a:stretch>
            <a:fillRect/>
          </a:stretch>
        </a:blipFill>
        <a:effectLst/>
      </p:bgPr>
    </p:bg>
    <p:spTree>
      <p:nvGrpSpPr>
        <p:cNvPr id="1" name="Shape 104"/>
        <p:cNvGrpSpPr/>
        <p:nvPr/>
      </p:nvGrpSpPr>
      <p:grpSpPr>
        <a:xfrm>
          <a:off x="0" y="0"/>
          <a:ext cx="0" cy="0"/>
          <a:chOff x="0" y="0"/>
          <a:chExt cx="0" cy="0"/>
        </a:xfrm>
      </p:grpSpPr>
      <p:sp>
        <p:nvSpPr>
          <p:cNvPr id="105" name="Google Shape;105;g22531b21c0d_1_25"/>
          <p:cNvSpPr txBox="1">
            <a:spLocks noGrp="1"/>
          </p:cNvSpPr>
          <p:nvPr>
            <p:ph type="title"/>
          </p:nvPr>
        </p:nvSpPr>
        <p:spPr>
          <a:xfrm>
            <a:off x="694350" y="737000"/>
            <a:ext cx="10638900" cy="1006800"/>
          </a:xfrm>
          <a:prstGeom prst="rect">
            <a:avLst/>
          </a:prstGeom>
        </p:spPr>
        <p:txBody>
          <a:bodyPr spcFirstLastPara="1" wrap="square" lIns="91425" tIns="45700" rIns="91425" bIns="45700" anchor="b" anchorCtr="0">
            <a:noAutofit/>
          </a:bodyPr>
          <a:lstStyle/>
          <a:p>
            <a:pPr marL="0" lvl="0" indent="0" algn="l" rtl="0">
              <a:spcBef>
                <a:spcPts val="0"/>
              </a:spcBef>
              <a:spcAft>
                <a:spcPts val="0"/>
              </a:spcAft>
              <a:buNone/>
            </a:pPr>
            <a:r>
              <a:rPr lang="es-CL" sz="2400" dirty="0">
                <a:latin typeface="+mn-lt"/>
              </a:rPr>
              <a:t>Periodos de tiempo asociada a presentación clínica y características de los vectores asociadas a las enfermedades transmitidas por mosquitos  </a:t>
            </a:r>
            <a:endParaRPr sz="2400" dirty="0">
              <a:latin typeface="+mn-lt"/>
            </a:endParaRPr>
          </a:p>
        </p:txBody>
      </p:sp>
      <p:pic>
        <p:nvPicPr>
          <p:cNvPr id="107" name="Google Shape;107;g22531b21c0d_1_25"/>
          <p:cNvPicPr preferRelativeResize="0"/>
          <p:nvPr/>
        </p:nvPicPr>
        <p:blipFill rotWithShape="1">
          <a:blip r:embed="rId5">
            <a:alphaModFix/>
          </a:blip>
          <a:srcRect t="17375" r="5392"/>
          <a:stretch/>
        </p:blipFill>
        <p:spPr>
          <a:xfrm>
            <a:off x="376970" y="1994225"/>
            <a:ext cx="10474502" cy="4493875"/>
          </a:xfrm>
          <a:prstGeom prst="rect">
            <a:avLst/>
          </a:prstGeom>
          <a:noFill/>
          <a:ln>
            <a:noFill/>
          </a:ln>
        </p:spPr>
      </p:pic>
    </p:spTree>
  </p:cSld>
  <p:clrMapOvr>
    <a:overrideClrMapping bg1="lt1" tx1="dk1" bg2="dk2" tx2="lt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4">
            <a:alphaModFix/>
          </a:blip>
          <a:stretch>
            <a:fillRect/>
          </a:stretch>
        </a:blipFill>
        <a:effectLst/>
      </p:bgPr>
    </p:bg>
    <p:spTree>
      <p:nvGrpSpPr>
        <p:cNvPr id="1" name="Shape 111"/>
        <p:cNvGrpSpPr/>
        <p:nvPr/>
      </p:nvGrpSpPr>
      <p:grpSpPr>
        <a:xfrm>
          <a:off x="0" y="0"/>
          <a:ext cx="0" cy="0"/>
          <a:chOff x="0" y="0"/>
          <a:chExt cx="0" cy="0"/>
        </a:xfrm>
      </p:grpSpPr>
      <p:pic>
        <p:nvPicPr>
          <p:cNvPr id="112" name="Google Shape;112;p3"/>
          <p:cNvPicPr preferRelativeResize="0"/>
          <p:nvPr/>
        </p:nvPicPr>
        <p:blipFill rotWithShape="1">
          <a:blip r:embed="rId5">
            <a:alphaModFix/>
          </a:blip>
          <a:srcRect/>
          <a:stretch/>
        </p:blipFill>
        <p:spPr>
          <a:xfrm>
            <a:off x="5604388" y="665245"/>
            <a:ext cx="6410632" cy="5040545"/>
          </a:xfrm>
          <a:prstGeom prst="rect">
            <a:avLst/>
          </a:prstGeom>
          <a:noFill/>
          <a:ln>
            <a:noFill/>
          </a:ln>
        </p:spPr>
      </p:pic>
      <p:sp>
        <p:nvSpPr>
          <p:cNvPr id="113" name="Google Shape;113;p3"/>
          <p:cNvSpPr txBox="1"/>
          <p:nvPr/>
        </p:nvSpPr>
        <p:spPr>
          <a:xfrm>
            <a:off x="507200" y="499800"/>
            <a:ext cx="4836000" cy="5661520"/>
          </a:xfrm>
          <a:prstGeom prst="rect">
            <a:avLst/>
          </a:prstGeom>
          <a:noFill/>
          <a:ln>
            <a:noFill/>
          </a:ln>
        </p:spPr>
        <p:txBody>
          <a:bodyPr spcFirstLastPara="1" wrap="square" lIns="91425" tIns="91425" rIns="91425" bIns="91425" anchor="t" anchorCtr="0">
            <a:spAutoFit/>
          </a:bodyPr>
          <a:lstStyle/>
          <a:p>
            <a:pPr marL="0" lvl="0" indent="457200" algn="just" rtl="0">
              <a:lnSpc>
                <a:spcPct val="115000"/>
              </a:lnSpc>
              <a:spcBef>
                <a:spcPts val="1200"/>
              </a:spcBef>
              <a:spcAft>
                <a:spcPts val="0"/>
              </a:spcAft>
              <a:buNone/>
            </a:pPr>
            <a:r>
              <a:rPr lang="es-CL" dirty="0"/>
              <a:t>En Chile, el mosquito Aedes </a:t>
            </a:r>
            <a:r>
              <a:rPr lang="es-CL" dirty="0" err="1"/>
              <a:t>aegypti</a:t>
            </a:r>
            <a:r>
              <a:rPr lang="es-CL" dirty="0"/>
              <a:t>, hasta mediados del siglo pasado, se distribuyó desde Arica a Coquimbo; provocando una importante epidemia de Fiebre Amarilla con una alta tasa de morbilidad y mortalidad.</a:t>
            </a:r>
            <a:endParaRPr dirty="0"/>
          </a:p>
          <a:p>
            <a:pPr marL="0" lvl="0" indent="457200" algn="just" rtl="0">
              <a:lnSpc>
                <a:spcPct val="115000"/>
              </a:lnSpc>
              <a:spcBef>
                <a:spcPts val="1200"/>
              </a:spcBef>
              <a:spcAft>
                <a:spcPts val="0"/>
              </a:spcAft>
              <a:buNone/>
            </a:pPr>
            <a:r>
              <a:rPr lang="es-CL" dirty="0"/>
              <a:t>El mosquito Aedes </a:t>
            </a:r>
            <a:r>
              <a:rPr lang="es-CL" dirty="0" err="1"/>
              <a:t>aegypti</a:t>
            </a:r>
            <a:r>
              <a:rPr lang="es-CL" dirty="0"/>
              <a:t>, fue erradicado del país, lo que fue certificado por la Organización Panamericana de la Salud (OPS) en el año 1961, manteniéndose el territorio continental del país libre del vector hasta el año 2016, </a:t>
            </a:r>
            <a:endParaRPr dirty="0"/>
          </a:p>
          <a:p>
            <a:pPr marL="0" lvl="0" indent="457200" algn="just" rtl="0">
              <a:lnSpc>
                <a:spcPct val="115000"/>
              </a:lnSpc>
              <a:spcBef>
                <a:spcPts val="1200"/>
              </a:spcBef>
              <a:spcAft>
                <a:spcPts val="0"/>
              </a:spcAft>
              <a:buNone/>
            </a:pPr>
            <a:r>
              <a:rPr lang="es-CL" dirty="0"/>
              <a:t>En los últimos años, los hallazgos han superado los focos activos detectados históricamente en Chile continental desde la reintroducción del vector, generando aumento del riesgo de establecimiento del vector en la Región de Arica y Parinacota</a:t>
            </a:r>
            <a:endParaRPr dirty="0"/>
          </a:p>
          <a:p>
            <a:pPr marL="0" lvl="0" indent="0" algn="just" rtl="0">
              <a:lnSpc>
                <a:spcPct val="115000"/>
              </a:lnSpc>
              <a:spcBef>
                <a:spcPts val="1200"/>
              </a:spcBef>
              <a:spcAft>
                <a:spcPts val="1200"/>
              </a:spcAft>
              <a:buNone/>
            </a:pPr>
            <a:r>
              <a:rPr lang="es-CL" dirty="0"/>
              <a:t>Actualmente, la situación se ha vuelto más crítica hallazgo del vector Aedes </a:t>
            </a:r>
            <a:r>
              <a:rPr lang="es-CL" dirty="0" err="1"/>
              <a:t>aegypti</a:t>
            </a:r>
            <a:r>
              <a:rPr lang="es-CL" dirty="0"/>
              <a:t> en la Región de Valparaíso, donde nunca se había detectado su presencia. Por lo tanto, el hallazgo es un hecho de gran importancia para la salud pública del país </a:t>
            </a:r>
            <a:endParaRPr dirty="0"/>
          </a:p>
        </p:txBody>
      </p:sp>
    </p:spTree>
  </p:cSld>
  <p:clrMapOvr>
    <a:overrideClrMapping bg1="lt1" tx1="dk1" bg2="dk2" tx2="lt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4">
            <a:alphaModFix/>
          </a:blip>
          <a:stretch>
            <a:fillRect/>
          </a:stretch>
        </a:blipFill>
        <a:effectLst/>
      </p:bgPr>
    </p:bg>
    <p:spTree>
      <p:nvGrpSpPr>
        <p:cNvPr id="1" name="Shape 117"/>
        <p:cNvGrpSpPr/>
        <p:nvPr/>
      </p:nvGrpSpPr>
      <p:grpSpPr>
        <a:xfrm>
          <a:off x="0" y="0"/>
          <a:ext cx="0" cy="0"/>
          <a:chOff x="0" y="0"/>
          <a:chExt cx="0" cy="0"/>
        </a:xfrm>
      </p:grpSpPr>
      <p:sp>
        <p:nvSpPr>
          <p:cNvPr id="118" name="Google Shape;118;g22531b21c0d_0_0"/>
          <p:cNvSpPr txBox="1">
            <a:spLocks noGrp="1"/>
          </p:cNvSpPr>
          <p:nvPr>
            <p:ph type="title"/>
          </p:nvPr>
        </p:nvSpPr>
        <p:spPr>
          <a:xfrm>
            <a:off x="607025" y="387734"/>
            <a:ext cx="10515600" cy="7716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rgbClr val="1E4E79"/>
              </a:buClr>
              <a:buSzPct val="100000"/>
              <a:buFont typeface="Arial"/>
              <a:buNone/>
            </a:pPr>
            <a:r>
              <a:rPr lang="es-CL" sz="5400" b="1" dirty="0">
                <a:solidFill>
                  <a:srgbClr val="1E4E79"/>
                </a:solidFill>
                <a:latin typeface="Arial"/>
                <a:ea typeface="Arial"/>
                <a:cs typeface="Arial"/>
                <a:sym typeface="Arial"/>
              </a:rPr>
              <a:t>Enfermedades según agente</a:t>
            </a:r>
            <a:endParaRPr sz="5400" b="1" dirty="0">
              <a:solidFill>
                <a:srgbClr val="1E4E79"/>
              </a:solidFill>
              <a:latin typeface="Arial"/>
              <a:ea typeface="Arial"/>
              <a:cs typeface="Arial"/>
              <a:sym typeface="Arial"/>
            </a:endParaRPr>
          </a:p>
        </p:txBody>
      </p:sp>
      <p:sp>
        <p:nvSpPr>
          <p:cNvPr id="119" name="Google Shape;119;g22531b21c0d_0_0"/>
          <p:cNvSpPr/>
          <p:nvPr/>
        </p:nvSpPr>
        <p:spPr>
          <a:xfrm>
            <a:off x="607025" y="1386903"/>
            <a:ext cx="4039500" cy="2461800"/>
          </a:xfrm>
          <a:prstGeom prst="rect">
            <a:avLst/>
          </a:prstGeom>
          <a:noFill/>
          <a:ln>
            <a:noFill/>
          </a:ln>
        </p:spPr>
        <p:txBody>
          <a:bodyPr spcFirstLastPara="1" wrap="square" lIns="91425" tIns="45700" rIns="91425" bIns="45700" anchor="t" anchorCtr="0">
            <a:noAutofit/>
          </a:bodyPr>
          <a:lstStyle/>
          <a:p>
            <a:pPr marL="0" lvl="0" indent="0" algn="just" rtl="0">
              <a:lnSpc>
                <a:spcPct val="90000"/>
              </a:lnSpc>
              <a:spcBef>
                <a:spcPts val="1000"/>
              </a:spcBef>
              <a:spcAft>
                <a:spcPts val="0"/>
              </a:spcAft>
              <a:buClr>
                <a:schemeClr val="dk1"/>
              </a:buClr>
              <a:buSzPts val="3200"/>
              <a:buFont typeface="Arial"/>
              <a:buNone/>
            </a:pPr>
            <a:r>
              <a:rPr lang="es-CL" sz="2000" b="1" i="1" dirty="0">
                <a:solidFill>
                  <a:schemeClr val="dk1"/>
                </a:solidFill>
                <a:latin typeface="Arial" panose="020B0604020202020204" pitchFamily="34" charset="0"/>
                <a:ea typeface="Calibri"/>
                <a:cs typeface="Arial" panose="020B0604020202020204" pitchFamily="34" charset="0"/>
                <a:sym typeface="Calibri"/>
              </a:rPr>
              <a:t>Mosquito Aedes </a:t>
            </a:r>
            <a:r>
              <a:rPr lang="es-CL" sz="2000" b="1" i="1" dirty="0" err="1">
                <a:solidFill>
                  <a:schemeClr val="dk1"/>
                </a:solidFill>
                <a:latin typeface="Arial" panose="020B0604020202020204" pitchFamily="34" charset="0"/>
                <a:ea typeface="Calibri"/>
                <a:cs typeface="Arial" panose="020B0604020202020204" pitchFamily="34" charset="0"/>
                <a:sym typeface="Calibri"/>
              </a:rPr>
              <a:t>aegypti</a:t>
            </a:r>
            <a:r>
              <a:rPr lang="es-CL" sz="2000" b="1" i="1" dirty="0">
                <a:solidFill>
                  <a:schemeClr val="dk1"/>
                </a:solidFill>
                <a:latin typeface="Arial" panose="020B0604020202020204" pitchFamily="34" charset="0"/>
                <a:ea typeface="Calibri"/>
                <a:cs typeface="Arial" panose="020B0604020202020204" pitchFamily="34" charset="0"/>
                <a:sym typeface="Calibri"/>
              </a:rPr>
              <a:t> </a:t>
            </a:r>
            <a:endParaRPr sz="2000" dirty="0">
              <a:solidFill>
                <a:schemeClr val="dk1"/>
              </a:solidFill>
              <a:latin typeface="Arial" panose="020B0604020202020204" pitchFamily="34" charset="0"/>
              <a:ea typeface="Calibri"/>
              <a:cs typeface="Arial" panose="020B0604020202020204" pitchFamily="34" charset="0"/>
              <a:sym typeface="Calibri"/>
            </a:endParaRPr>
          </a:p>
          <a:p>
            <a:pPr marL="457200" lvl="0" indent="-431800" algn="just" rtl="0">
              <a:lnSpc>
                <a:spcPct val="90000"/>
              </a:lnSpc>
              <a:spcBef>
                <a:spcPts val="1000"/>
              </a:spcBef>
              <a:spcAft>
                <a:spcPts val="0"/>
              </a:spcAft>
              <a:buClr>
                <a:schemeClr val="dk1"/>
              </a:buClr>
              <a:buSzPts val="3200"/>
              <a:buFont typeface="Calibri"/>
              <a:buChar char="-"/>
            </a:pPr>
            <a:r>
              <a:rPr lang="es-CL" sz="2000" dirty="0">
                <a:solidFill>
                  <a:schemeClr val="dk1"/>
                </a:solidFill>
                <a:latin typeface="Arial" panose="020B0604020202020204" pitchFamily="34" charset="0"/>
                <a:ea typeface="Calibri"/>
                <a:cs typeface="Arial" panose="020B0604020202020204" pitchFamily="34" charset="0"/>
                <a:sym typeface="Calibri"/>
              </a:rPr>
              <a:t>Fiebre Amarilla</a:t>
            </a:r>
            <a:endParaRPr sz="2000" dirty="0">
              <a:solidFill>
                <a:schemeClr val="dk1"/>
              </a:solidFill>
              <a:latin typeface="Arial" panose="020B0604020202020204" pitchFamily="34" charset="0"/>
              <a:ea typeface="Calibri"/>
              <a:cs typeface="Arial" panose="020B0604020202020204" pitchFamily="34" charset="0"/>
              <a:sym typeface="Calibri"/>
            </a:endParaRPr>
          </a:p>
          <a:p>
            <a:pPr marL="457200" lvl="0" indent="-431800" algn="just" rtl="0">
              <a:lnSpc>
                <a:spcPct val="90000"/>
              </a:lnSpc>
              <a:spcBef>
                <a:spcPts val="0"/>
              </a:spcBef>
              <a:spcAft>
                <a:spcPts val="0"/>
              </a:spcAft>
              <a:buClr>
                <a:schemeClr val="dk1"/>
              </a:buClr>
              <a:buSzPts val="3200"/>
              <a:buFont typeface="Calibri"/>
              <a:buChar char="-"/>
            </a:pPr>
            <a:r>
              <a:rPr lang="es-CL" sz="2000" dirty="0">
                <a:solidFill>
                  <a:schemeClr val="dk1"/>
                </a:solidFill>
                <a:latin typeface="Arial" panose="020B0604020202020204" pitchFamily="34" charset="0"/>
                <a:ea typeface="Calibri"/>
                <a:cs typeface="Arial" panose="020B0604020202020204" pitchFamily="34" charset="0"/>
                <a:sym typeface="Calibri"/>
              </a:rPr>
              <a:t>Dengue</a:t>
            </a:r>
            <a:endParaRPr sz="2000" dirty="0">
              <a:solidFill>
                <a:schemeClr val="dk1"/>
              </a:solidFill>
              <a:latin typeface="Arial" panose="020B0604020202020204" pitchFamily="34" charset="0"/>
              <a:ea typeface="Calibri"/>
              <a:cs typeface="Arial" panose="020B0604020202020204" pitchFamily="34" charset="0"/>
              <a:sym typeface="Calibri"/>
            </a:endParaRPr>
          </a:p>
          <a:p>
            <a:pPr marL="457200" lvl="0" indent="-431800" algn="just" rtl="0">
              <a:lnSpc>
                <a:spcPct val="90000"/>
              </a:lnSpc>
              <a:spcBef>
                <a:spcPts val="0"/>
              </a:spcBef>
              <a:spcAft>
                <a:spcPts val="0"/>
              </a:spcAft>
              <a:buClr>
                <a:schemeClr val="dk1"/>
              </a:buClr>
              <a:buSzPts val="3200"/>
              <a:buFont typeface="Calibri"/>
              <a:buChar char="-"/>
            </a:pPr>
            <a:r>
              <a:rPr lang="es-CL" sz="2000" dirty="0" err="1">
                <a:solidFill>
                  <a:schemeClr val="dk1"/>
                </a:solidFill>
                <a:latin typeface="Arial" panose="020B0604020202020204" pitchFamily="34" charset="0"/>
                <a:ea typeface="Calibri"/>
                <a:cs typeface="Arial" panose="020B0604020202020204" pitchFamily="34" charset="0"/>
                <a:sym typeface="Calibri"/>
              </a:rPr>
              <a:t>Chikungunya</a:t>
            </a:r>
            <a:endParaRPr sz="2000" dirty="0">
              <a:solidFill>
                <a:schemeClr val="dk1"/>
              </a:solidFill>
              <a:latin typeface="Arial" panose="020B0604020202020204" pitchFamily="34" charset="0"/>
              <a:ea typeface="Calibri"/>
              <a:cs typeface="Arial" panose="020B0604020202020204" pitchFamily="34" charset="0"/>
              <a:sym typeface="Calibri"/>
            </a:endParaRPr>
          </a:p>
          <a:p>
            <a:pPr marL="457200" lvl="0" indent="-431800" algn="just" rtl="0">
              <a:lnSpc>
                <a:spcPct val="90000"/>
              </a:lnSpc>
              <a:spcBef>
                <a:spcPts val="0"/>
              </a:spcBef>
              <a:spcAft>
                <a:spcPts val="0"/>
              </a:spcAft>
              <a:buClr>
                <a:schemeClr val="dk1"/>
              </a:buClr>
              <a:buSzPts val="3200"/>
              <a:buFont typeface="Calibri"/>
              <a:buChar char="-"/>
            </a:pPr>
            <a:r>
              <a:rPr lang="es-CL" sz="2000" dirty="0">
                <a:solidFill>
                  <a:schemeClr val="dk1"/>
                </a:solidFill>
                <a:latin typeface="Arial" panose="020B0604020202020204" pitchFamily="34" charset="0"/>
                <a:ea typeface="Calibri"/>
                <a:cs typeface="Arial" panose="020B0604020202020204" pitchFamily="34" charset="0"/>
                <a:sym typeface="Calibri"/>
              </a:rPr>
              <a:t>Zika</a:t>
            </a:r>
            <a:endParaRPr sz="1200" b="0" i="0" u="none" strike="noStrike" cap="none" dirty="0">
              <a:solidFill>
                <a:srgbClr val="394B71"/>
              </a:solidFill>
              <a:latin typeface="Arial" panose="020B0604020202020204" pitchFamily="34" charset="0"/>
              <a:cs typeface="Arial" panose="020B0604020202020204" pitchFamily="34" charset="0"/>
              <a:sym typeface="Arial"/>
            </a:endParaRPr>
          </a:p>
        </p:txBody>
      </p:sp>
      <p:pic>
        <p:nvPicPr>
          <p:cNvPr id="120" name="Google Shape;120;g22531b21c0d_0_0"/>
          <p:cNvPicPr preferRelativeResize="0"/>
          <p:nvPr/>
        </p:nvPicPr>
        <p:blipFill rotWithShape="1">
          <a:blip r:embed="rId5">
            <a:alphaModFix/>
          </a:blip>
          <a:srcRect/>
          <a:stretch/>
        </p:blipFill>
        <p:spPr>
          <a:xfrm>
            <a:off x="750125" y="1159313"/>
            <a:ext cx="744772" cy="199913"/>
          </a:xfrm>
          <a:prstGeom prst="rect">
            <a:avLst/>
          </a:prstGeom>
          <a:noFill/>
          <a:ln>
            <a:noFill/>
          </a:ln>
        </p:spPr>
      </p:pic>
      <p:sp>
        <p:nvSpPr>
          <p:cNvPr id="121" name="Google Shape;121;g22531b21c0d_0_0"/>
          <p:cNvSpPr/>
          <p:nvPr/>
        </p:nvSpPr>
        <p:spPr>
          <a:xfrm>
            <a:off x="6296879" y="2523137"/>
            <a:ext cx="4039500" cy="3979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394B71"/>
              </a:solidFill>
              <a:latin typeface="Arial"/>
              <a:ea typeface="Arial"/>
              <a:cs typeface="Arial"/>
              <a:sym typeface="Arial"/>
            </a:endParaRPr>
          </a:p>
        </p:txBody>
      </p:sp>
      <p:sp>
        <p:nvSpPr>
          <p:cNvPr id="122" name="Google Shape;122;g22531b21c0d_0_0"/>
          <p:cNvSpPr/>
          <p:nvPr/>
        </p:nvSpPr>
        <p:spPr>
          <a:xfrm>
            <a:off x="6296879" y="2675537"/>
            <a:ext cx="4039500" cy="3979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394B71"/>
              </a:solidFill>
              <a:latin typeface="Arial"/>
              <a:ea typeface="Arial"/>
              <a:cs typeface="Arial"/>
              <a:sym typeface="Arial"/>
            </a:endParaRPr>
          </a:p>
        </p:txBody>
      </p:sp>
      <p:sp>
        <p:nvSpPr>
          <p:cNvPr id="123" name="Google Shape;123;g22531b21c0d_0_0"/>
          <p:cNvSpPr/>
          <p:nvPr/>
        </p:nvSpPr>
        <p:spPr>
          <a:xfrm>
            <a:off x="6227095" y="1262828"/>
            <a:ext cx="5895125" cy="2089200"/>
          </a:xfrm>
          <a:prstGeom prst="rect">
            <a:avLst/>
          </a:prstGeom>
          <a:noFill/>
          <a:ln>
            <a:noFill/>
          </a:ln>
        </p:spPr>
        <p:txBody>
          <a:bodyPr spcFirstLastPara="1" wrap="square" lIns="91425" tIns="45700" rIns="91425" bIns="45700" anchor="t" anchorCtr="0">
            <a:noAutofit/>
          </a:bodyPr>
          <a:lstStyle/>
          <a:p>
            <a:pPr marL="0" lvl="0" indent="0" algn="just" rtl="0">
              <a:lnSpc>
                <a:spcPct val="90000"/>
              </a:lnSpc>
              <a:spcBef>
                <a:spcPts val="1000"/>
              </a:spcBef>
              <a:spcAft>
                <a:spcPts val="0"/>
              </a:spcAft>
              <a:buNone/>
            </a:pPr>
            <a:r>
              <a:rPr lang="es-CL" sz="2400" b="1" i="1" dirty="0">
                <a:solidFill>
                  <a:schemeClr val="dk1"/>
                </a:solidFill>
                <a:latin typeface="Calibri"/>
                <a:ea typeface="Calibri"/>
                <a:cs typeface="Calibri"/>
                <a:sym typeface="Calibri"/>
              </a:rPr>
              <a:t>Mosquito </a:t>
            </a:r>
            <a:r>
              <a:rPr lang="es-CL" sz="2400" b="1" i="1" dirty="0" err="1">
                <a:solidFill>
                  <a:schemeClr val="dk1"/>
                </a:solidFill>
                <a:latin typeface="Calibri"/>
                <a:ea typeface="Calibri"/>
                <a:cs typeface="Calibri"/>
                <a:sym typeface="Calibri"/>
              </a:rPr>
              <a:t>Anopheles</a:t>
            </a:r>
            <a:r>
              <a:rPr lang="es-CL" sz="2400" b="1" i="1" dirty="0">
                <a:solidFill>
                  <a:schemeClr val="dk1"/>
                </a:solidFill>
                <a:latin typeface="Calibri"/>
                <a:ea typeface="Calibri"/>
                <a:cs typeface="Calibri"/>
                <a:sym typeface="Calibri"/>
              </a:rPr>
              <a:t> </a:t>
            </a:r>
            <a:r>
              <a:rPr lang="es-CL" sz="2400" b="1" i="1" dirty="0" err="1">
                <a:solidFill>
                  <a:schemeClr val="dk1"/>
                </a:solidFill>
                <a:latin typeface="Calibri"/>
                <a:ea typeface="Calibri"/>
                <a:cs typeface="Calibri"/>
                <a:sym typeface="Calibri"/>
              </a:rPr>
              <a:t>pseudopunctipennis</a:t>
            </a:r>
            <a:r>
              <a:rPr lang="es-CL" sz="2400" b="1" i="1" dirty="0">
                <a:solidFill>
                  <a:schemeClr val="dk1"/>
                </a:solidFill>
                <a:latin typeface="Calibri"/>
                <a:ea typeface="Calibri"/>
                <a:cs typeface="Calibri"/>
                <a:sym typeface="Calibri"/>
              </a:rPr>
              <a:t> </a:t>
            </a:r>
            <a:endParaRPr sz="2400" dirty="0">
              <a:solidFill>
                <a:schemeClr val="dk1"/>
              </a:solidFill>
              <a:latin typeface="Calibri"/>
              <a:ea typeface="Calibri"/>
              <a:cs typeface="Calibri"/>
              <a:sym typeface="Calibri"/>
            </a:endParaRPr>
          </a:p>
          <a:p>
            <a:pPr marL="457200" lvl="0" indent="-431800" algn="just" rtl="0">
              <a:lnSpc>
                <a:spcPct val="90000"/>
              </a:lnSpc>
              <a:spcBef>
                <a:spcPts val="1000"/>
              </a:spcBef>
              <a:spcAft>
                <a:spcPts val="0"/>
              </a:spcAft>
              <a:buClr>
                <a:schemeClr val="dk1"/>
              </a:buClr>
              <a:buSzPts val="3200"/>
              <a:buFont typeface="Calibri"/>
              <a:buChar char="-"/>
            </a:pPr>
            <a:r>
              <a:rPr lang="es-CL" sz="2400" dirty="0">
                <a:solidFill>
                  <a:schemeClr val="dk1"/>
                </a:solidFill>
                <a:latin typeface="Calibri"/>
                <a:ea typeface="Calibri"/>
                <a:cs typeface="Calibri"/>
                <a:sym typeface="Calibri"/>
              </a:rPr>
              <a:t>Malaria</a:t>
            </a:r>
            <a:endParaRPr b="0" i="0" u="none" strike="noStrike" cap="none" dirty="0">
              <a:solidFill>
                <a:srgbClr val="394B71"/>
              </a:solidFill>
              <a:latin typeface="Arial"/>
              <a:ea typeface="Arial"/>
              <a:cs typeface="Arial"/>
              <a:sym typeface="Arial"/>
            </a:endParaRPr>
          </a:p>
        </p:txBody>
      </p:sp>
      <p:pic>
        <p:nvPicPr>
          <p:cNvPr id="3" name="Imagen 2">
            <a:extLst>
              <a:ext uri="{FF2B5EF4-FFF2-40B4-BE49-F238E27FC236}">
                <a16:creationId xmlns:a16="http://schemas.microsoft.com/office/drawing/2014/main" id="{907F2CBC-2FAA-0C8E-D98B-0B89961C89EB}"/>
              </a:ext>
            </a:extLst>
          </p:cNvPr>
          <p:cNvPicPr>
            <a:picLocks noChangeAspect="1"/>
          </p:cNvPicPr>
          <p:nvPr/>
        </p:nvPicPr>
        <p:blipFill>
          <a:blip r:embed="rId6"/>
          <a:stretch>
            <a:fillRect/>
          </a:stretch>
        </p:blipFill>
        <p:spPr>
          <a:xfrm>
            <a:off x="3241696" y="2812353"/>
            <a:ext cx="2949225" cy="3842384"/>
          </a:xfrm>
          <a:prstGeom prst="rect">
            <a:avLst/>
          </a:prstGeom>
        </p:spPr>
      </p:pic>
      <p:pic>
        <p:nvPicPr>
          <p:cNvPr id="5" name="Imagen 4">
            <a:extLst>
              <a:ext uri="{FF2B5EF4-FFF2-40B4-BE49-F238E27FC236}">
                <a16:creationId xmlns:a16="http://schemas.microsoft.com/office/drawing/2014/main" id="{9943EA2F-896B-8E71-EA74-EB61936F228A}"/>
              </a:ext>
            </a:extLst>
          </p:cNvPr>
          <p:cNvPicPr>
            <a:picLocks noChangeAspect="1"/>
          </p:cNvPicPr>
          <p:nvPr/>
        </p:nvPicPr>
        <p:blipFill>
          <a:blip r:embed="rId7"/>
          <a:stretch>
            <a:fillRect/>
          </a:stretch>
        </p:blipFill>
        <p:spPr>
          <a:xfrm>
            <a:off x="9174657" y="2935382"/>
            <a:ext cx="2755881" cy="3719355"/>
          </a:xfrm>
          <a:prstGeom prst="rect">
            <a:avLst/>
          </a:prstGeom>
        </p:spPr>
      </p:pic>
      <p:sp>
        <p:nvSpPr>
          <p:cNvPr id="7" name="CuadroTexto 6">
            <a:extLst>
              <a:ext uri="{FF2B5EF4-FFF2-40B4-BE49-F238E27FC236}">
                <a16:creationId xmlns:a16="http://schemas.microsoft.com/office/drawing/2014/main" id="{F7800B17-961C-AD8F-3FD9-15B4C0C229D1}"/>
              </a:ext>
            </a:extLst>
          </p:cNvPr>
          <p:cNvSpPr txBox="1"/>
          <p:nvPr/>
        </p:nvSpPr>
        <p:spPr>
          <a:xfrm>
            <a:off x="348119" y="5698687"/>
            <a:ext cx="2805702" cy="830997"/>
          </a:xfrm>
          <a:prstGeom prst="rect">
            <a:avLst/>
          </a:prstGeom>
          <a:noFill/>
        </p:spPr>
        <p:txBody>
          <a:bodyPr wrap="square">
            <a:spAutoFit/>
          </a:bodyPr>
          <a:lstStyle/>
          <a:p>
            <a:pPr algn="just"/>
            <a:r>
              <a:rPr lang="es-CL" sz="1200" dirty="0"/>
              <a:t>Orientación técnica para el diagnóstico y manejo clínico de </a:t>
            </a:r>
            <a:r>
              <a:rPr lang="es-CL" sz="1200" dirty="0" err="1"/>
              <a:t>arbovirosis</a:t>
            </a:r>
            <a:r>
              <a:rPr lang="es-CL" sz="1200" dirty="0"/>
              <a:t>: Dengue, </a:t>
            </a:r>
            <a:r>
              <a:rPr lang="es-CL" sz="1200" dirty="0" err="1"/>
              <a:t>Chikungunya</a:t>
            </a:r>
            <a:r>
              <a:rPr lang="es-CL" sz="1200" dirty="0"/>
              <a:t>, Zika y Fiebre amarilla, 2018</a:t>
            </a:r>
          </a:p>
        </p:txBody>
      </p:sp>
      <p:sp>
        <p:nvSpPr>
          <p:cNvPr id="8" name="CuadroTexto 7">
            <a:extLst>
              <a:ext uri="{FF2B5EF4-FFF2-40B4-BE49-F238E27FC236}">
                <a16:creationId xmlns:a16="http://schemas.microsoft.com/office/drawing/2014/main" id="{93D925ED-1FA2-7C01-B998-B2707A7F43CD}"/>
              </a:ext>
            </a:extLst>
          </p:cNvPr>
          <p:cNvSpPr txBox="1"/>
          <p:nvPr/>
        </p:nvSpPr>
        <p:spPr>
          <a:xfrm>
            <a:off x="6368955" y="5671340"/>
            <a:ext cx="2805702" cy="646331"/>
          </a:xfrm>
          <a:prstGeom prst="rect">
            <a:avLst/>
          </a:prstGeom>
          <a:noFill/>
        </p:spPr>
        <p:txBody>
          <a:bodyPr wrap="square">
            <a:spAutoFit/>
          </a:bodyPr>
          <a:lstStyle/>
          <a:p>
            <a:pPr algn="just"/>
            <a:r>
              <a:rPr lang="es-CL" sz="1200" dirty="0"/>
              <a:t>Orientación técnica para el diagnóstico y tratamiento de la malaria en Chile, 2015. </a:t>
            </a:r>
          </a:p>
        </p:txBody>
      </p:sp>
    </p:spTree>
  </p:cSld>
  <p:clrMapOvr>
    <a:overrideClrMapping bg1="lt1" tx1="dk1" bg2="dk2" tx2="lt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37"/>
        <p:cNvGrpSpPr/>
        <p:nvPr/>
      </p:nvGrpSpPr>
      <p:grpSpPr>
        <a:xfrm>
          <a:off x="0" y="0"/>
          <a:ext cx="0" cy="0"/>
          <a:chOff x="0" y="0"/>
          <a:chExt cx="0" cy="0"/>
        </a:xfrm>
      </p:grpSpPr>
      <p:sp>
        <p:nvSpPr>
          <p:cNvPr id="138" name="Google Shape;138;g22531b21c0d_0_12"/>
          <p:cNvSpPr txBox="1">
            <a:spLocks noGrp="1"/>
          </p:cNvSpPr>
          <p:nvPr>
            <p:ph type="title"/>
          </p:nvPr>
        </p:nvSpPr>
        <p:spPr>
          <a:xfrm>
            <a:off x="720653" y="223033"/>
            <a:ext cx="10515600" cy="7716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rgbClr val="1E4E79"/>
              </a:buClr>
              <a:buSzPct val="100000"/>
              <a:buFont typeface="Arial"/>
              <a:buNone/>
            </a:pPr>
            <a:r>
              <a:rPr lang="es-CL" sz="5400" b="1" dirty="0">
                <a:solidFill>
                  <a:srgbClr val="1E4E79"/>
                </a:solidFill>
                <a:latin typeface="Arial"/>
                <a:ea typeface="Arial"/>
                <a:cs typeface="Arial"/>
                <a:sym typeface="Arial"/>
              </a:rPr>
              <a:t>Aedes </a:t>
            </a:r>
            <a:r>
              <a:rPr lang="es-CL" sz="5400" b="1" dirty="0" err="1">
                <a:solidFill>
                  <a:srgbClr val="1E4E79"/>
                </a:solidFill>
                <a:latin typeface="Arial"/>
                <a:ea typeface="Arial"/>
                <a:cs typeface="Arial"/>
                <a:sym typeface="Arial"/>
              </a:rPr>
              <a:t>Aegypti</a:t>
            </a:r>
            <a:r>
              <a:rPr lang="es-CL" sz="5400" b="1" dirty="0">
                <a:solidFill>
                  <a:srgbClr val="1E4E79"/>
                </a:solidFill>
                <a:latin typeface="Arial"/>
                <a:ea typeface="Arial"/>
                <a:cs typeface="Arial"/>
                <a:sym typeface="Arial"/>
              </a:rPr>
              <a:t>: Dengue</a:t>
            </a:r>
            <a:endParaRPr sz="5400" b="1" dirty="0">
              <a:solidFill>
                <a:srgbClr val="1E4E79"/>
              </a:solidFill>
              <a:latin typeface="Arial"/>
              <a:ea typeface="Arial"/>
              <a:cs typeface="Arial"/>
              <a:sym typeface="Arial"/>
            </a:endParaRPr>
          </a:p>
        </p:txBody>
      </p:sp>
      <p:sp>
        <p:nvSpPr>
          <p:cNvPr id="139" name="Google Shape;139;g22531b21c0d_0_12"/>
          <p:cNvSpPr/>
          <p:nvPr/>
        </p:nvSpPr>
        <p:spPr>
          <a:xfrm>
            <a:off x="2842054" y="2370737"/>
            <a:ext cx="4039500" cy="3979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394B71"/>
              </a:solidFill>
              <a:latin typeface="Arial"/>
              <a:ea typeface="Arial"/>
              <a:cs typeface="Arial"/>
              <a:sym typeface="Arial"/>
            </a:endParaRPr>
          </a:p>
        </p:txBody>
      </p:sp>
      <p:pic>
        <p:nvPicPr>
          <p:cNvPr id="140" name="Google Shape;140;g22531b21c0d_0_12"/>
          <p:cNvPicPr preferRelativeResize="0"/>
          <p:nvPr/>
        </p:nvPicPr>
        <p:blipFill rotWithShape="1">
          <a:blip r:embed="rId4">
            <a:alphaModFix/>
          </a:blip>
          <a:srcRect/>
          <a:stretch/>
        </p:blipFill>
        <p:spPr>
          <a:xfrm>
            <a:off x="8023245" y="508876"/>
            <a:ext cx="744772" cy="199913"/>
          </a:xfrm>
          <a:prstGeom prst="rect">
            <a:avLst/>
          </a:prstGeom>
          <a:noFill/>
          <a:ln>
            <a:noFill/>
          </a:ln>
        </p:spPr>
      </p:pic>
      <p:graphicFrame>
        <p:nvGraphicFramePr>
          <p:cNvPr id="141" name="Google Shape;141;g22531b21c0d_0_12"/>
          <p:cNvGraphicFramePr/>
          <p:nvPr>
            <p:extLst>
              <p:ext uri="{D42A27DB-BD31-4B8C-83A1-F6EECF244321}">
                <p14:modId xmlns:p14="http://schemas.microsoft.com/office/powerpoint/2010/main" val="1122232132"/>
              </p:ext>
            </p:extLst>
          </p:nvPr>
        </p:nvGraphicFramePr>
        <p:xfrm>
          <a:off x="415853" y="1121102"/>
          <a:ext cx="6102934" cy="2499270"/>
        </p:xfrm>
        <a:graphic>
          <a:graphicData uri="http://schemas.openxmlformats.org/drawingml/2006/table">
            <a:tbl>
              <a:tblPr>
                <a:noFill/>
                <a:tableStyleId>{D4FFA1B2-FDB1-4AA1-B364-D5ADD7A2A957}</a:tableStyleId>
              </a:tblPr>
              <a:tblGrid>
                <a:gridCol w="1350207">
                  <a:extLst>
                    <a:ext uri="{9D8B030D-6E8A-4147-A177-3AD203B41FA5}">
                      <a16:colId xmlns:a16="http://schemas.microsoft.com/office/drawing/2014/main" val="20000"/>
                    </a:ext>
                  </a:extLst>
                </a:gridCol>
                <a:gridCol w="4752727">
                  <a:extLst>
                    <a:ext uri="{9D8B030D-6E8A-4147-A177-3AD203B41FA5}">
                      <a16:colId xmlns:a16="http://schemas.microsoft.com/office/drawing/2014/main" val="20001"/>
                    </a:ext>
                  </a:extLst>
                </a:gridCol>
              </a:tblGrid>
              <a:tr h="494356">
                <a:tc>
                  <a:txBody>
                    <a:bodyPr/>
                    <a:lstStyle/>
                    <a:p>
                      <a:pPr marL="0" lvl="0" indent="0" algn="l" rtl="0">
                        <a:spcBef>
                          <a:spcPts val="0"/>
                        </a:spcBef>
                        <a:spcAft>
                          <a:spcPts val="0"/>
                        </a:spcAft>
                        <a:buNone/>
                      </a:pPr>
                      <a:r>
                        <a:rPr lang="es-CL" b="1"/>
                        <a:t>Forma de transmisión</a:t>
                      </a:r>
                      <a:endParaRPr b="1"/>
                    </a:p>
                  </a:txBody>
                  <a:tcPr marL="91425" marR="91425" marT="91425" marB="91425"/>
                </a:tc>
                <a:tc>
                  <a:txBody>
                    <a:bodyPr/>
                    <a:lstStyle/>
                    <a:p>
                      <a:pPr marL="0" lvl="0" indent="0" algn="l" rtl="0">
                        <a:spcBef>
                          <a:spcPts val="0"/>
                        </a:spcBef>
                        <a:spcAft>
                          <a:spcPts val="0"/>
                        </a:spcAft>
                        <a:buNone/>
                      </a:pPr>
                      <a:r>
                        <a:rPr lang="es-MX" sz="1200" dirty="0"/>
                        <a:t>Se transmite principalmente a través de la picadura del mosquito </a:t>
                      </a:r>
                      <a:r>
                        <a:rPr lang="es-MX" sz="1200" dirty="0" err="1"/>
                        <a:t>Ae</a:t>
                      </a:r>
                      <a:r>
                        <a:rPr lang="es-MX" sz="1200" dirty="0"/>
                        <a:t>. </a:t>
                      </a:r>
                      <a:r>
                        <a:rPr lang="es-MX" sz="1200" dirty="0" err="1"/>
                        <a:t>Aegypti</a:t>
                      </a:r>
                      <a:r>
                        <a:rPr lang="es-MX" sz="1200" dirty="0"/>
                        <a:t>.</a:t>
                      </a:r>
                      <a:endParaRPr sz="1200" dirty="0"/>
                    </a:p>
                  </a:txBody>
                  <a:tcPr marL="91425" marR="91425" marT="91425" marB="91425"/>
                </a:tc>
                <a:extLst>
                  <a:ext uri="{0D108BD9-81ED-4DB2-BD59-A6C34878D82A}">
                    <a16:rowId xmlns:a16="http://schemas.microsoft.com/office/drawing/2014/main" val="10000"/>
                  </a:ext>
                </a:extLst>
              </a:tr>
              <a:tr h="452284">
                <a:tc>
                  <a:txBody>
                    <a:bodyPr/>
                    <a:lstStyle/>
                    <a:p>
                      <a:pPr marL="0" lvl="0" indent="0" algn="l" rtl="0">
                        <a:spcBef>
                          <a:spcPts val="0"/>
                        </a:spcBef>
                        <a:spcAft>
                          <a:spcPts val="0"/>
                        </a:spcAft>
                        <a:buNone/>
                      </a:pPr>
                      <a:r>
                        <a:rPr lang="es-CL" b="1"/>
                        <a:t>Periodo de incubación</a:t>
                      </a:r>
                      <a:endParaRPr b="1"/>
                    </a:p>
                  </a:txBody>
                  <a:tcPr marL="91425" marR="91425" marT="91425" marB="91425"/>
                </a:tc>
                <a:tc>
                  <a:txBody>
                    <a:bodyPr/>
                    <a:lstStyle/>
                    <a:p>
                      <a:pPr marL="0" lvl="0" indent="0" algn="l" rtl="0">
                        <a:spcBef>
                          <a:spcPts val="0"/>
                        </a:spcBef>
                        <a:spcAft>
                          <a:spcPts val="0"/>
                        </a:spcAft>
                        <a:buNone/>
                      </a:pPr>
                      <a:r>
                        <a:rPr lang="es-MX" sz="1200" dirty="0"/>
                        <a:t>Periodo de incubación (4-10 días) la enfermedad puede pasar por tres fases: febril, crítica y  recuperación. </a:t>
                      </a:r>
                      <a:endParaRPr sz="1200" dirty="0"/>
                    </a:p>
                  </a:txBody>
                  <a:tcPr marL="91425" marR="91425" marT="91425" marB="91425"/>
                </a:tc>
                <a:extLst>
                  <a:ext uri="{0D108BD9-81ED-4DB2-BD59-A6C34878D82A}">
                    <a16:rowId xmlns:a16="http://schemas.microsoft.com/office/drawing/2014/main" val="10001"/>
                  </a:ext>
                </a:extLst>
              </a:tr>
              <a:tr h="943896">
                <a:tc>
                  <a:txBody>
                    <a:bodyPr/>
                    <a:lstStyle/>
                    <a:p>
                      <a:pPr marL="0" lvl="0" indent="0" algn="l" rtl="0">
                        <a:spcBef>
                          <a:spcPts val="0"/>
                        </a:spcBef>
                        <a:spcAft>
                          <a:spcPts val="0"/>
                        </a:spcAft>
                        <a:buNone/>
                      </a:pPr>
                      <a:r>
                        <a:rPr lang="es-CL" sz="1400" b="1" dirty="0"/>
                        <a:t>Cuadro Clínico</a:t>
                      </a:r>
                      <a:endParaRPr sz="1400" b="1" dirty="0"/>
                    </a:p>
                  </a:txBody>
                  <a:tcPr marL="91425" marR="91425" marT="91425" marB="91425"/>
                </a:tc>
                <a:tc>
                  <a:txBody>
                    <a:bodyPr/>
                    <a:lstStyle/>
                    <a:p>
                      <a:pPr marL="0" lvl="0" indent="0" algn="l" rtl="0">
                        <a:spcBef>
                          <a:spcPts val="0"/>
                        </a:spcBef>
                        <a:spcAft>
                          <a:spcPts val="0"/>
                        </a:spcAft>
                        <a:buNone/>
                      </a:pPr>
                      <a:r>
                        <a:rPr lang="es-MX" sz="1200" dirty="0"/>
                        <a:t>Es una enfermedad infecciosa de amplio espectro clínico, pudiendo cursar de forma asintomática o hasta manifestaciones graves. Se caracteriza por ser una enfermedad febril aguda en la que se observan dos o más de las siguientes manifestaciones: náuseas, vómitos, exantema, cefalea, dolor </a:t>
                      </a:r>
                      <a:r>
                        <a:rPr lang="es-MX" sz="1200" dirty="0" err="1"/>
                        <a:t>retroorbital</a:t>
                      </a:r>
                      <a:r>
                        <a:rPr lang="es-MX" sz="1200" dirty="0"/>
                        <a:t>, mialgias, petequias y leucopenia. </a:t>
                      </a:r>
                      <a:endParaRPr sz="1200" dirty="0"/>
                    </a:p>
                  </a:txBody>
                  <a:tcPr marL="91425" marR="91425" marT="91425" marB="91425"/>
                </a:tc>
                <a:extLst>
                  <a:ext uri="{0D108BD9-81ED-4DB2-BD59-A6C34878D82A}">
                    <a16:rowId xmlns:a16="http://schemas.microsoft.com/office/drawing/2014/main" val="10002"/>
                  </a:ext>
                </a:extLst>
              </a:tr>
            </a:tbl>
          </a:graphicData>
        </a:graphic>
      </p:graphicFrame>
      <p:pic>
        <p:nvPicPr>
          <p:cNvPr id="3" name="Imagen 2">
            <a:extLst>
              <a:ext uri="{FF2B5EF4-FFF2-40B4-BE49-F238E27FC236}">
                <a16:creationId xmlns:a16="http://schemas.microsoft.com/office/drawing/2014/main" id="{D84E5507-9A89-DFF8-B136-54E18E360FAB}"/>
              </a:ext>
            </a:extLst>
          </p:cNvPr>
          <p:cNvPicPr>
            <a:picLocks noChangeAspect="1"/>
          </p:cNvPicPr>
          <p:nvPr/>
        </p:nvPicPr>
        <p:blipFill>
          <a:blip r:embed="rId5"/>
          <a:stretch>
            <a:fillRect/>
          </a:stretch>
        </p:blipFill>
        <p:spPr>
          <a:xfrm>
            <a:off x="991928" y="3746841"/>
            <a:ext cx="4858266" cy="3033946"/>
          </a:xfrm>
          <a:prstGeom prst="rect">
            <a:avLst/>
          </a:prstGeom>
        </p:spPr>
      </p:pic>
      <p:pic>
        <p:nvPicPr>
          <p:cNvPr id="5" name="Imagen 4">
            <a:extLst>
              <a:ext uri="{FF2B5EF4-FFF2-40B4-BE49-F238E27FC236}">
                <a16:creationId xmlns:a16="http://schemas.microsoft.com/office/drawing/2014/main" id="{3D8507A5-BEB0-3BA6-56AE-44D2F0675E3F}"/>
              </a:ext>
            </a:extLst>
          </p:cNvPr>
          <p:cNvPicPr>
            <a:picLocks noChangeAspect="1"/>
          </p:cNvPicPr>
          <p:nvPr/>
        </p:nvPicPr>
        <p:blipFill>
          <a:blip r:embed="rId6"/>
          <a:stretch>
            <a:fillRect/>
          </a:stretch>
        </p:blipFill>
        <p:spPr>
          <a:xfrm>
            <a:off x="6628465" y="1095827"/>
            <a:ext cx="5358580" cy="4983381"/>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45"/>
        <p:cNvGrpSpPr/>
        <p:nvPr/>
      </p:nvGrpSpPr>
      <p:grpSpPr>
        <a:xfrm>
          <a:off x="0" y="0"/>
          <a:ext cx="0" cy="0"/>
          <a:chOff x="0" y="0"/>
          <a:chExt cx="0" cy="0"/>
        </a:xfrm>
      </p:grpSpPr>
      <p:sp>
        <p:nvSpPr>
          <p:cNvPr id="146" name="Google Shape;146;g22531b21c0d_0_18"/>
          <p:cNvSpPr txBox="1">
            <a:spLocks noGrp="1"/>
          </p:cNvSpPr>
          <p:nvPr>
            <p:ph type="title"/>
          </p:nvPr>
        </p:nvSpPr>
        <p:spPr>
          <a:xfrm>
            <a:off x="750150" y="420734"/>
            <a:ext cx="10515600" cy="7716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rgbClr val="1E4E79"/>
              </a:buClr>
              <a:buSzPct val="100000"/>
              <a:buFont typeface="Arial"/>
              <a:buNone/>
            </a:pPr>
            <a:r>
              <a:rPr lang="es-CL" sz="5400" b="1">
                <a:solidFill>
                  <a:srgbClr val="1E4E79"/>
                </a:solidFill>
                <a:latin typeface="Arial"/>
                <a:ea typeface="Arial"/>
                <a:cs typeface="Arial"/>
                <a:sym typeface="Arial"/>
              </a:rPr>
              <a:t>Aedes Aegypti: Chikungunya</a:t>
            </a:r>
            <a:endParaRPr sz="5400" b="1">
              <a:solidFill>
                <a:srgbClr val="1E4E79"/>
              </a:solidFill>
              <a:latin typeface="Arial"/>
              <a:ea typeface="Arial"/>
              <a:cs typeface="Arial"/>
              <a:sym typeface="Arial"/>
            </a:endParaRPr>
          </a:p>
        </p:txBody>
      </p:sp>
      <p:sp>
        <p:nvSpPr>
          <p:cNvPr id="147" name="Google Shape;147;g22531b21c0d_0_18"/>
          <p:cNvSpPr/>
          <p:nvPr/>
        </p:nvSpPr>
        <p:spPr>
          <a:xfrm>
            <a:off x="2842054" y="2370737"/>
            <a:ext cx="4039500" cy="3979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rgbClr val="394B71"/>
              </a:solidFill>
              <a:latin typeface="Arial"/>
              <a:ea typeface="Arial"/>
              <a:cs typeface="Arial"/>
              <a:sym typeface="Arial"/>
            </a:endParaRPr>
          </a:p>
        </p:txBody>
      </p:sp>
      <p:pic>
        <p:nvPicPr>
          <p:cNvPr id="148" name="Google Shape;148;g22531b21c0d_0_18"/>
          <p:cNvPicPr preferRelativeResize="0"/>
          <p:nvPr/>
        </p:nvPicPr>
        <p:blipFill rotWithShape="1">
          <a:blip r:embed="rId4">
            <a:alphaModFix/>
          </a:blip>
          <a:srcRect/>
          <a:stretch/>
        </p:blipFill>
        <p:spPr>
          <a:xfrm>
            <a:off x="816200" y="1192313"/>
            <a:ext cx="744772" cy="199913"/>
          </a:xfrm>
          <a:prstGeom prst="rect">
            <a:avLst/>
          </a:prstGeom>
          <a:noFill/>
          <a:ln>
            <a:noFill/>
          </a:ln>
        </p:spPr>
      </p:pic>
      <p:graphicFrame>
        <p:nvGraphicFramePr>
          <p:cNvPr id="149" name="Google Shape;149;g22531b21c0d_0_18"/>
          <p:cNvGraphicFramePr/>
          <p:nvPr>
            <p:extLst>
              <p:ext uri="{D42A27DB-BD31-4B8C-83A1-F6EECF244321}">
                <p14:modId xmlns:p14="http://schemas.microsoft.com/office/powerpoint/2010/main" val="1497680748"/>
              </p:ext>
            </p:extLst>
          </p:nvPr>
        </p:nvGraphicFramePr>
        <p:xfrm>
          <a:off x="422787" y="1886031"/>
          <a:ext cx="5673213" cy="4431951"/>
        </p:xfrm>
        <a:graphic>
          <a:graphicData uri="http://schemas.openxmlformats.org/drawingml/2006/table">
            <a:tbl>
              <a:tblPr>
                <a:noFill/>
                <a:tableStyleId>{D4FFA1B2-FDB1-4AA1-B364-D5ADD7A2A957}</a:tableStyleId>
              </a:tblPr>
              <a:tblGrid>
                <a:gridCol w="1278194">
                  <a:extLst>
                    <a:ext uri="{9D8B030D-6E8A-4147-A177-3AD203B41FA5}">
                      <a16:colId xmlns:a16="http://schemas.microsoft.com/office/drawing/2014/main" val="20000"/>
                    </a:ext>
                  </a:extLst>
                </a:gridCol>
                <a:gridCol w="4395019">
                  <a:extLst>
                    <a:ext uri="{9D8B030D-6E8A-4147-A177-3AD203B41FA5}">
                      <a16:colId xmlns:a16="http://schemas.microsoft.com/office/drawing/2014/main" val="20001"/>
                    </a:ext>
                  </a:extLst>
                </a:gridCol>
              </a:tblGrid>
              <a:tr h="873437">
                <a:tc>
                  <a:txBody>
                    <a:bodyPr/>
                    <a:lstStyle/>
                    <a:p>
                      <a:pPr marL="0" lvl="0" indent="0" algn="l" rtl="0">
                        <a:spcBef>
                          <a:spcPts val="0"/>
                        </a:spcBef>
                        <a:spcAft>
                          <a:spcPts val="0"/>
                        </a:spcAft>
                        <a:buNone/>
                      </a:pPr>
                      <a:r>
                        <a:rPr lang="es-CL" b="1" dirty="0"/>
                        <a:t>Forma de transmisión</a:t>
                      </a:r>
                      <a:endParaRPr b="1" dirty="0"/>
                    </a:p>
                  </a:txBody>
                  <a:tcPr marL="91425" marR="91425" marT="91425" marB="91425"/>
                </a:tc>
                <a:tc>
                  <a:txBody>
                    <a:bodyPr/>
                    <a:lstStyle/>
                    <a:p>
                      <a:pPr marL="0" lvl="0" indent="0" algn="l" rtl="0">
                        <a:spcBef>
                          <a:spcPts val="0"/>
                        </a:spcBef>
                        <a:spcAft>
                          <a:spcPts val="0"/>
                        </a:spcAft>
                        <a:buNone/>
                      </a:pPr>
                      <a:r>
                        <a:rPr lang="es-MX" sz="1400" b="0" i="0" u="none" strike="noStrike" cap="none" dirty="0">
                          <a:solidFill>
                            <a:srgbClr val="000000"/>
                          </a:solidFill>
                          <a:effectLst/>
                          <a:latin typeface="Arial"/>
                          <a:ea typeface="Arial"/>
                          <a:cs typeface="Arial"/>
                          <a:sym typeface="Arial"/>
                        </a:rPr>
                        <a:t>Picadura de mosquito hembra infectado. Generalmente los mosquitos que transmiten la enfermedad son Aedes </a:t>
                      </a:r>
                      <a:r>
                        <a:rPr lang="es-MX" sz="1400" b="0" i="0" u="none" strike="noStrike" cap="none" dirty="0" err="1">
                          <a:solidFill>
                            <a:srgbClr val="000000"/>
                          </a:solidFill>
                          <a:effectLst/>
                          <a:latin typeface="Arial"/>
                          <a:ea typeface="Arial"/>
                          <a:cs typeface="Arial"/>
                          <a:sym typeface="Arial"/>
                        </a:rPr>
                        <a:t>aegypti</a:t>
                      </a:r>
                      <a:r>
                        <a:rPr lang="es-MX" sz="1400" b="0" i="0" u="none" strike="noStrike" cap="none" dirty="0">
                          <a:solidFill>
                            <a:srgbClr val="000000"/>
                          </a:solidFill>
                          <a:effectLst/>
                          <a:latin typeface="Arial"/>
                          <a:ea typeface="Arial"/>
                          <a:cs typeface="Arial"/>
                          <a:sym typeface="Arial"/>
                        </a:rPr>
                        <a:t> y Aedes </a:t>
                      </a:r>
                      <a:r>
                        <a:rPr lang="es-MX" sz="1400" b="0" i="0" u="none" strike="noStrike" cap="none" dirty="0" err="1">
                          <a:solidFill>
                            <a:srgbClr val="000000"/>
                          </a:solidFill>
                          <a:effectLst/>
                          <a:latin typeface="Arial"/>
                          <a:ea typeface="Arial"/>
                          <a:cs typeface="Arial"/>
                          <a:sym typeface="Arial"/>
                        </a:rPr>
                        <a:t>albopictus</a:t>
                      </a:r>
                      <a:r>
                        <a:rPr lang="es-MX" sz="1400" b="0" i="0" u="none" strike="noStrike" cap="none" dirty="0">
                          <a:solidFill>
                            <a:srgbClr val="000000"/>
                          </a:solidFill>
                          <a:effectLst/>
                          <a:latin typeface="Arial"/>
                          <a:ea typeface="Arial"/>
                          <a:cs typeface="Arial"/>
                          <a:sym typeface="Arial"/>
                        </a:rPr>
                        <a:t>.</a:t>
                      </a:r>
                      <a:endParaRPr dirty="0"/>
                    </a:p>
                  </a:txBody>
                  <a:tcPr marL="91425" marR="91425" marT="91425" marB="91425"/>
                </a:tc>
                <a:extLst>
                  <a:ext uri="{0D108BD9-81ED-4DB2-BD59-A6C34878D82A}">
                    <a16:rowId xmlns:a16="http://schemas.microsoft.com/office/drawing/2014/main" val="10000"/>
                  </a:ext>
                </a:extLst>
              </a:tr>
              <a:tr h="646982">
                <a:tc>
                  <a:txBody>
                    <a:bodyPr/>
                    <a:lstStyle/>
                    <a:p>
                      <a:pPr marL="0" lvl="0" indent="0" algn="l" rtl="0">
                        <a:spcBef>
                          <a:spcPts val="0"/>
                        </a:spcBef>
                        <a:spcAft>
                          <a:spcPts val="0"/>
                        </a:spcAft>
                        <a:buNone/>
                      </a:pPr>
                      <a:r>
                        <a:rPr lang="es-CL" b="1"/>
                        <a:t>Periodo de incubación</a:t>
                      </a:r>
                      <a:endParaRPr b="1"/>
                    </a:p>
                  </a:txBody>
                  <a:tcPr marL="91425" marR="91425" marT="91425" marB="91425"/>
                </a:tc>
                <a:tc>
                  <a:txBody>
                    <a:bodyPr/>
                    <a:lstStyle/>
                    <a:p>
                      <a:pPr marL="0" lvl="0" indent="0" algn="l" rtl="0">
                        <a:spcBef>
                          <a:spcPts val="0"/>
                        </a:spcBef>
                        <a:spcAft>
                          <a:spcPts val="0"/>
                        </a:spcAft>
                        <a:buNone/>
                      </a:pPr>
                      <a:r>
                        <a:rPr lang="es-MX" dirty="0"/>
                        <a:t>Periodo de incubación de 3 a 7 días (rango de 1 a 12 días).</a:t>
                      </a:r>
                      <a:endParaRPr dirty="0"/>
                    </a:p>
                  </a:txBody>
                  <a:tcPr marL="91425" marR="91425" marT="91425" marB="91425"/>
                </a:tc>
                <a:extLst>
                  <a:ext uri="{0D108BD9-81ED-4DB2-BD59-A6C34878D82A}">
                    <a16:rowId xmlns:a16="http://schemas.microsoft.com/office/drawing/2014/main" val="10001"/>
                  </a:ext>
                </a:extLst>
              </a:tr>
              <a:tr h="2911532">
                <a:tc>
                  <a:txBody>
                    <a:bodyPr/>
                    <a:lstStyle/>
                    <a:p>
                      <a:pPr marL="0" lvl="0" indent="0" algn="l" rtl="0">
                        <a:spcBef>
                          <a:spcPts val="0"/>
                        </a:spcBef>
                        <a:spcAft>
                          <a:spcPts val="0"/>
                        </a:spcAft>
                        <a:buNone/>
                      </a:pPr>
                      <a:r>
                        <a:rPr lang="es-CL" b="1" dirty="0"/>
                        <a:t>Cuadro Clínico</a:t>
                      </a:r>
                      <a:endParaRPr b="1" dirty="0"/>
                    </a:p>
                  </a:txBody>
                  <a:tcPr marL="91425" marR="91425" marT="91425" marB="91425"/>
                </a:tc>
                <a:tc>
                  <a:txBody>
                    <a:bodyPr/>
                    <a:lstStyle/>
                    <a:p>
                      <a:pPr marL="0" lvl="0" indent="0" algn="just" rtl="0">
                        <a:spcBef>
                          <a:spcPts val="0"/>
                        </a:spcBef>
                        <a:spcAft>
                          <a:spcPts val="0"/>
                        </a:spcAft>
                        <a:buNone/>
                      </a:pPr>
                      <a:r>
                        <a:rPr lang="es-MX" sz="1400" b="0" i="0" u="none" strike="noStrike" cap="none" dirty="0">
                          <a:solidFill>
                            <a:srgbClr val="000000"/>
                          </a:solidFill>
                          <a:effectLst/>
                          <a:latin typeface="Arial"/>
                          <a:ea typeface="Arial"/>
                          <a:cs typeface="Arial"/>
                          <a:sym typeface="Arial"/>
                        </a:rPr>
                        <a:t>Aparición súbita de </a:t>
                      </a:r>
                      <a:r>
                        <a:rPr lang="es-MX" sz="1400" b="1" i="0" u="none" strike="noStrike" cap="none" dirty="0">
                          <a:solidFill>
                            <a:srgbClr val="000000"/>
                          </a:solidFill>
                          <a:effectLst/>
                          <a:latin typeface="Arial"/>
                          <a:ea typeface="Arial"/>
                          <a:cs typeface="Arial"/>
                          <a:sym typeface="Arial"/>
                        </a:rPr>
                        <a:t>fiebre</a:t>
                      </a:r>
                      <a:r>
                        <a:rPr lang="es-MX" sz="1400" b="0" i="0" u="none" strike="noStrike" cap="none" dirty="0">
                          <a:solidFill>
                            <a:srgbClr val="000000"/>
                          </a:solidFill>
                          <a:effectLst/>
                          <a:latin typeface="Arial"/>
                          <a:ea typeface="Arial"/>
                          <a:cs typeface="Arial"/>
                          <a:sym typeface="Arial"/>
                        </a:rPr>
                        <a:t> (superior a 39°C), generalmente acompañada de dolores articulares. Otros signos y síntomas frecuentes son: </a:t>
                      </a:r>
                      <a:r>
                        <a:rPr lang="es-MX" sz="1400" b="1" i="0" u="none" strike="noStrike" cap="none" dirty="0">
                          <a:solidFill>
                            <a:srgbClr val="000000"/>
                          </a:solidFill>
                          <a:effectLst/>
                          <a:latin typeface="Arial"/>
                          <a:ea typeface="Arial"/>
                          <a:cs typeface="Arial"/>
                          <a:sym typeface="Arial"/>
                        </a:rPr>
                        <a:t>dolores musculares, cefalea, náuseas, cansancio y </a:t>
                      </a:r>
                      <a:r>
                        <a:rPr lang="es-MX" sz="1400" b="1" i="0" u="none" strike="noStrike" cap="none" dirty="0" err="1">
                          <a:solidFill>
                            <a:srgbClr val="000000"/>
                          </a:solidFill>
                          <a:effectLst/>
                          <a:latin typeface="Arial"/>
                          <a:ea typeface="Arial"/>
                          <a:cs typeface="Arial"/>
                          <a:sym typeface="Arial"/>
                        </a:rPr>
                        <a:t>rash</a:t>
                      </a:r>
                      <a:r>
                        <a:rPr lang="es-MX" sz="1400" b="0" i="0" u="none" strike="noStrike" cap="none" dirty="0">
                          <a:solidFill>
                            <a:srgbClr val="000000"/>
                          </a:solidFill>
                          <a:effectLst/>
                          <a:latin typeface="Arial"/>
                          <a:ea typeface="Arial"/>
                          <a:cs typeface="Arial"/>
                          <a:sym typeface="Arial"/>
                        </a:rPr>
                        <a:t>. Los dolores articulares es una manifestación característica de la enfermedad, ocasionando en algunos casos discapacidad y postración. </a:t>
                      </a:r>
                      <a:endParaRPr lang="es-CL" sz="1400" b="0" i="0" u="none" strike="noStrike" cap="none" dirty="0">
                        <a:solidFill>
                          <a:srgbClr val="000000"/>
                        </a:solidFill>
                        <a:effectLst/>
                        <a:latin typeface="Arial"/>
                        <a:ea typeface="Arial"/>
                        <a:cs typeface="Arial"/>
                        <a:sym typeface="Arial"/>
                      </a:endParaRPr>
                    </a:p>
                    <a:p>
                      <a:pPr marL="0" lvl="0" indent="0" algn="just" rtl="0">
                        <a:spcBef>
                          <a:spcPts val="0"/>
                        </a:spcBef>
                        <a:spcAft>
                          <a:spcPts val="0"/>
                        </a:spcAft>
                        <a:buNone/>
                      </a:pPr>
                      <a:r>
                        <a:rPr lang="es-MX" dirty="0"/>
                        <a:t>Aproximadamente el 80% de los casos son sintomáticos, pudiendo durar desde algunos días hasta varios años dependiendo del caso.</a:t>
                      </a:r>
                    </a:p>
                    <a:p>
                      <a:pPr marL="0" lvl="0" indent="0" algn="just" rtl="0">
                        <a:spcBef>
                          <a:spcPts val="0"/>
                        </a:spcBef>
                        <a:spcAft>
                          <a:spcPts val="0"/>
                        </a:spcAft>
                        <a:buNone/>
                      </a:pPr>
                      <a:r>
                        <a:rPr lang="es-MX" dirty="0"/>
                        <a:t>Se ha definido tres fases clínicas sucesivas: aguda, subaguda y crónica. </a:t>
                      </a:r>
                      <a:endParaRPr dirty="0"/>
                    </a:p>
                  </a:txBody>
                  <a:tcPr marL="91425" marR="91425" marT="91425" marB="91425"/>
                </a:tc>
                <a:extLst>
                  <a:ext uri="{0D108BD9-81ED-4DB2-BD59-A6C34878D82A}">
                    <a16:rowId xmlns:a16="http://schemas.microsoft.com/office/drawing/2014/main" val="10002"/>
                  </a:ext>
                </a:extLst>
              </a:tr>
            </a:tbl>
          </a:graphicData>
        </a:graphic>
      </p:graphicFrame>
      <p:pic>
        <p:nvPicPr>
          <p:cNvPr id="3" name="Imagen 2">
            <a:extLst>
              <a:ext uri="{FF2B5EF4-FFF2-40B4-BE49-F238E27FC236}">
                <a16:creationId xmlns:a16="http://schemas.microsoft.com/office/drawing/2014/main" id="{14A32D95-FCFF-D287-B724-DC90B9995729}"/>
              </a:ext>
            </a:extLst>
          </p:cNvPr>
          <p:cNvPicPr>
            <a:picLocks noChangeAspect="1"/>
          </p:cNvPicPr>
          <p:nvPr/>
        </p:nvPicPr>
        <p:blipFill>
          <a:blip r:embed="rId5"/>
          <a:stretch>
            <a:fillRect/>
          </a:stretch>
        </p:blipFill>
        <p:spPr>
          <a:xfrm>
            <a:off x="6400800" y="1392226"/>
            <a:ext cx="5791200" cy="5234716"/>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28"/>
        <p:cNvGrpSpPr/>
        <p:nvPr/>
      </p:nvGrpSpPr>
      <p:grpSpPr>
        <a:xfrm>
          <a:off x="0" y="0"/>
          <a:ext cx="0" cy="0"/>
          <a:chOff x="0" y="0"/>
          <a:chExt cx="0" cy="0"/>
        </a:xfrm>
      </p:grpSpPr>
      <p:sp>
        <p:nvSpPr>
          <p:cNvPr id="129" name="Google Shape;129;p4"/>
          <p:cNvSpPr txBox="1">
            <a:spLocks noGrp="1"/>
          </p:cNvSpPr>
          <p:nvPr>
            <p:ph type="title"/>
          </p:nvPr>
        </p:nvSpPr>
        <p:spPr>
          <a:xfrm>
            <a:off x="600438" y="164834"/>
            <a:ext cx="10515600" cy="7716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rgbClr val="1E4E79"/>
              </a:buClr>
              <a:buSzPct val="100000"/>
              <a:buFont typeface="Arial"/>
              <a:buNone/>
            </a:pPr>
            <a:r>
              <a:rPr lang="es-CL" sz="5400" b="1">
                <a:solidFill>
                  <a:srgbClr val="1E4E79"/>
                </a:solidFill>
                <a:latin typeface="Arial"/>
                <a:ea typeface="Arial"/>
                <a:cs typeface="Arial"/>
                <a:sym typeface="Arial"/>
              </a:rPr>
              <a:t>Aedes Aegypti: Fiebre Amarilla</a:t>
            </a:r>
            <a:endParaRPr sz="5400" b="1">
              <a:solidFill>
                <a:srgbClr val="1E4E79"/>
              </a:solidFill>
              <a:latin typeface="Arial"/>
              <a:ea typeface="Arial"/>
              <a:cs typeface="Arial"/>
              <a:sym typeface="Arial"/>
            </a:endParaRPr>
          </a:p>
        </p:txBody>
      </p:sp>
      <p:pic>
        <p:nvPicPr>
          <p:cNvPr id="130" name="Google Shape;130;p4"/>
          <p:cNvPicPr preferRelativeResize="0"/>
          <p:nvPr/>
        </p:nvPicPr>
        <p:blipFill rotWithShape="1">
          <a:blip r:embed="rId4">
            <a:alphaModFix/>
          </a:blip>
          <a:srcRect/>
          <a:stretch/>
        </p:blipFill>
        <p:spPr>
          <a:xfrm>
            <a:off x="600450" y="825488"/>
            <a:ext cx="744772" cy="199913"/>
          </a:xfrm>
          <a:prstGeom prst="rect">
            <a:avLst/>
          </a:prstGeom>
          <a:noFill/>
          <a:ln>
            <a:noFill/>
          </a:ln>
        </p:spPr>
      </p:pic>
      <p:graphicFrame>
        <p:nvGraphicFramePr>
          <p:cNvPr id="131" name="Google Shape;131;p4"/>
          <p:cNvGraphicFramePr/>
          <p:nvPr>
            <p:extLst>
              <p:ext uri="{D42A27DB-BD31-4B8C-83A1-F6EECF244321}">
                <p14:modId xmlns:p14="http://schemas.microsoft.com/office/powerpoint/2010/main" val="3728251500"/>
              </p:ext>
            </p:extLst>
          </p:nvPr>
        </p:nvGraphicFramePr>
        <p:xfrm>
          <a:off x="474339" y="1686055"/>
          <a:ext cx="5336526" cy="4586926"/>
        </p:xfrm>
        <a:graphic>
          <a:graphicData uri="http://schemas.openxmlformats.org/drawingml/2006/table">
            <a:tbl>
              <a:tblPr>
                <a:noFill/>
                <a:tableStyleId>{D4FFA1B2-FDB1-4AA1-B364-D5ADD7A2A957}</a:tableStyleId>
              </a:tblPr>
              <a:tblGrid>
                <a:gridCol w="1434162">
                  <a:extLst>
                    <a:ext uri="{9D8B030D-6E8A-4147-A177-3AD203B41FA5}">
                      <a16:colId xmlns:a16="http://schemas.microsoft.com/office/drawing/2014/main" val="20000"/>
                    </a:ext>
                  </a:extLst>
                </a:gridCol>
                <a:gridCol w="3902364">
                  <a:extLst>
                    <a:ext uri="{9D8B030D-6E8A-4147-A177-3AD203B41FA5}">
                      <a16:colId xmlns:a16="http://schemas.microsoft.com/office/drawing/2014/main" val="20001"/>
                    </a:ext>
                  </a:extLst>
                </a:gridCol>
              </a:tblGrid>
              <a:tr h="737895">
                <a:tc>
                  <a:txBody>
                    <a:bodyPr/>
                    <a:lstStyle/>
                    <a:p>
                      <a:pPr marL="0" lvl="0" indent="0" algn="l" rtl="0">
                        <a:spcBef>
                          <a:spcPts val="0"/>
                        </a:spcBef>
                        <a:spcAft>
                          <a:spcPts val="0"/>
                        </a:spcAft>
                        <a:buNone/>
                      </a:pPr>
                      <a:r>
                        <a:rPr lang="es-CL" b="1" dirty="0"/>
                        <a:t>Forma de transmisión</a:t>
                      </a:r>
                      <a:endParaRPr b="1" dirty="0"/>
                    </a:p>
                  </a:txBody>
                  <a:tcPr marL="91425" marR="91425" marT="91425" marB="91425"/>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s-MX" sz="1400" dirty="0"/>
                        <a:t>Se transmite principalmente a través de la picadura del mosquito </a:t>
                      </a:r>
                      <a:r>
                        <a:rPr lang="es-MX" sz="1400" dirty="0" err="1"/>
                        <a:t>Ae</a:t>
                      </a:r>
                      <a:r>
                        <a:rPr lang="es-MX" sz="1400" dirty="0"/>
                        <a:t>. </a:t>
                      </a:r>
                      <a:r>
                        <a:rPr lang="es-MX" sz="1400" dirty="0" err="1"/>
                        <a:t>Aegypti</a:t>
                      </a:r>
                      <a:r>
                        <a:rPr lang="es-MX" sz="1400" dirty="0"/>
                        <a:t>.</a:t>
                      </a:r>
                      <a:endParaRPr dirty="0"/>
                    </a:p>
                  </a:txBody>
                  <a:tcPr marL="91425" marR="91425" marT="91425" marB="91425"/>
                </a:tc>
                <a:extLst>
                  <a:ext uri="{0D108BD9-81ED-4DB2-BD59-A6C34878D82A}">
                    <a16:rowId xmlns:a16="http://schemas.microsoft.com/office/drawing/2014/main" val="10000"/>
                  </a:ext>
                </a:extLst>
              </a:tr>
              <a:tr h="737895">
                <a:tc>
                  <a:txBody>
                    <a:bodyPr/>
                    <a:lstStyle/>
                    <a:p>
                      <a:pPr marL="0" lvl="0" indent="0" algn="l" rtl="0">
                        <a:spcBef>
                          <a:spcPts val="0"/>
                        </a:spcBef>
                        <a:spcAft>
                          <a:spcPts val="0"/>
                        </a:spcAft>
                        <a:buNone/>
                      </a:pPr>
                      <a:r>
                        <a:rPr lang="es-CL" b="1"/>
                        <a:t>Periodo de incubación</a:t>
                      </a:r>
                      <a:endParaRPr b="1"/>
                    </a:p>
                  </a:txBody>
                  <a:tcPr marL="91425" marR="91425" marT="91425" marB="91425"/>
                </a:tc>
                <a:tc>
                  <a:txBody>
                    <a:bodyPr/>
                    <a:lstStyle/>
                    <a:p>
                      <a:pPr marL="0" lvl="0" indent="0" algn="l" rtl="0">
                        <a:spcBef>
                          <a:spcPts val="0"/>
                        </a:spcBef>
                        <a:spcAft>
                          <a:spcPts val="0"/>
                        </a:spcAft>
                        <a:buClr>
                          <a:schemeClr val="dk1"/>
                        </a:buClr>
                        <a:buSzPts val="1100"/>
                        <a:buFont typeface="Arial"/>
                        <a:buNone/>
                      </a:pPr>
                      <a:r>
                        <a:rPr lang="es-MX" sz="1400" b="0" i="0" u="none" strike="noStrike" cap="none" dirty="0">
                          <a:solidFill>
                            <a:srgbClr val="000000"/>
                          </a:solidFill>
                          <a:effectLst/>
                          <a:latin typeface="Arial"/>
                          <a:ea typeface="Arial"/>
                          <a:cs typeface="Arial"/>
                          <a:sym typeface="Arial"/>
                        </a:rPr>
                        <a:t>El período de incubación es de 3 a 6 días.</a:t>
                      </a:r>
                      <a:endParaRPr dirty="0"/>
                    </a:p>
                  </a:txBody>
                  <a:tcPr marL="91425" marR="91425" marT="91425" marB="91425"/>
                </a:tc>
                <a:extLst>
                  <a:ext uri="{0D108BD9-81ED-4DB2-BD59-A6C34878D82A}">
                    <a16:rowId xmlns:a16="http://schemas.microsoft.com/office/drawing/2014/main" val="10001"/>
                  </a:ext>
                </a:extLst>
              </a:tr>
              <a:tr h="3111136">
                <a:tc>
                  <a:txBody>
                    <a:bodyPr/>
                    <a:lstStyle/>
                    <a:p>
                      <a:pPr marL="0" lvl="0" indent="0" algn="l" rtl="0">
                        <a:spcBef>
                          <a:spcPts val="0"/>
                        </a:spcBef>
                        <a:spcAft>
                          <a:spcPts val="0"/>
                        </a:spcAft>
                        <a:buNone/>
                      </a:pPr>
                      <a:r>
                        <a:rPr lang="es-CL" b="1" dirty="0"/>
                        <a:t>Cuadro Clínico</a:t>
                      </a:r>
                      <a:endParaRPr b="1" dirty="0"/>
                    </a:p>
                  </a:txBody>
                  <a:tcPr marL="91425" marR="91425" marT="91425" marB="91425"/>
                </a:tc>
                <a:tc>
                  <a:txBody>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lang="es-CL" sz="1400" b="0" i="0" u="none" strike="noStrike" cap="none" dirty="0">
                          <a:solidFill>
                            <a:srgbClr val="000000"/>
                          </a:solidFill>
                          <a:effectLst/>
                          <a:latin typeface="Arial"/>
                          <a:ea typeface="Arial"/>
                          <a:cs typeface="Arial"/>
                          <a:sym typeface="Arial"/>
                        </a:rPr>
                        <a:t>Manifestaciones clínicas son muy variables, desde las formas asintomáticas, pasando por modalidades leves con sintomatologías específicas, con pacientes con fiebre, acompañado de mialgias, lumbalgias, cefalea, pérdida de peso, náuseas y vómitos antecedentes de visita a zona endémica, sin el antecedente cierto de vacunación. La evolución de la enfermedad puede incluir tres etapas clínicamente evidentes: Etapa de infección, remisión e intoxicación.</a:t>
                      </a:r>
                      <a:endParaRPr dirty="0"/>
                    </a:p>
                  </a:txBody>
                  <a:tcPr marL="91425" marR="91425" marT="91425" marB="91425"/>
                </a:tc>
                <a:extLst>
                  <a:ext uri="{0D108BD9-81ED-4DB2-BD59-A6C34878D82A}">
                    <a16:rowId xmlns:a16="http://schemas.microsoft.com/office/drawing/2014/main" val="10002"/>
                  </a:ext>
                </a:extLst>
              </a:tr>
            </a:tbl>
          </a:graphicData>
        </a:graphic>
      </p:graphicFrame>
      <p:pic>
        <p:nvPicPr>
          <p:cNvPr id="3" name="Imagen 2">
            <a:extLst>
              <a:ext uri="{FF2B5EF4-FFF2-40B4-BE49-F238E27FC236}">
                <a16:creationId xmlns:a16="http://schemas.microsoft.com/office/drawing/2014/main" id="{E6A88473-24C0-4814-B743-B2BAEBC9A3D8}"/>
              </a:ext>
            </a:extLst>
          </p:cNvPr>
          <p:cNvPicPr>
            <a:picLocks noChangeAspect="1"/>
          </p:cNvPicPr>
          <p:nvPr/>
        </p:nvPicPr>
        <p:blipFill>
          <a:blip r:embed="rId5"/>
          <a:stretch>
            <a:fillRect/>
          </a:stretch>
        </p:blipFill>
        <p:spPr>
          <a:xfrm>
            <a:off x="5928852" y="1611068"/>
            <a:ext cx="6194322" cy="4661913"/>
          </a:xfrm>
          <a:prstGeom prst="rect">
            <a:avLst/>
          </a:prstGeom>
        </p:spPr>
      </p:pic>
    </p:spTree>
  </p:cSld>
  <p:clrMapOvr>
    <a:masterClrMapping/>
  </p:clrMapOvr>
</p:sld>
</file>

<file path=ppt/theme/theme1.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10.xml><?xml version="1.0" encoding="utf-8"?>
<a:themeOverride xmlns:a="http://schemas.openxmlformats.org/drawingml/2006/main">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6.xml><?xml version="1.0" encoding="utf-8"?>
<a:themeOverride xmlns:a="http://schemas.openxmlformats.org/drawingml/2006/main">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7.xml><?xml version="1.0" encoding="utf-8"?>
<a:themeOverride xmlns:a="http://schemas.openxmlformats.org/drawingml/2006/main">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8.xml><?xml version="1.0" encoding="utf-8"?>
<a:themeOverride xmlns:a="http://schemas.openxmlformats.org/drawingml/2006/main">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9.xml><?xml version="1.0" encoding="utf-8"?>
<a:themeOverride xmlns:a="http://schemas.openxmlformats.org/drawingml/2006/main">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7</TotalTime>
  <Words>2236</Words>
  <Application>Microsoft Office PowerPoint</Application>
  <PresentationFormat>Panorámica</PresentationFormat>
  <Paragraphs>141</Paragraphs>
  <Slides>21</Slides>
  <Notes>20</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21</vt:i4>
      </vt:variant>
    </vt:vector>
  </HeadingPairs>
  <TitlesOfParts>
    <vt:vector size="25" baseType="lpstr">
      <vt:lpstr>Arial</vt:lpstr>
      <vt:lpstr>Calibri</vt:lpstr>
      <vt:lpstr>Wingdings</vt:lpstr>
      <vt:lpstr>Tema de Office</vt:lpstr>
      <vt:lpstr> Enfermedades transmitidas por mosquito vector Aedes aegypti y mosquito Anopheles pseudopunctipennis. </vt:lpstr>
      <vt:lpstr>Antecedentes </vt:lpstr>
      <vt:lpstr>Presentación de PowerPoint</vt:lpstr>
      <vt:lpstr>Periodos de tiempo asociada a presentación clínica y características de los vectores asociadas a las enfermedades transmitidas por mosquitos  </vt:lpstr>
      <vt:lpstr>Presentación de PowerPoint</vt:lpstr>
      <vt:lpstr>Enfermedades según agente</vt:lpstr>
      <vt:lpstr>Aedes Aegypti: Dengue</vt:lpstr>
      <vt:lpstr>Aedes Aegypti: Chikungunya</vt:lpstr>
      <vt:lpstr>Aedes Aegypti: Fiebre Amarilla</vt:lpstr>
      <vt:lpstr>Aedes Aegypti: Zika</vt:lpstr>
      <vt:lpstr>Anopheles pseudopunctipennis: Malaria</vt:lpstr>
      <vt:lpstr>Diagnóstico De Arbovirosis</vt:lpstr>
      <vt:lpstr>Vigilancia epidemiológica </vt:lpstr>
      <vt:lpstr>Vigilancia: Decreto 7/2019 ENO Inmediata.</vt:lpstr>
      <vt:lpstr>Formulario de envío de muestra</vt:lpstr>
      <vt:lpstr>Medidas de Prevención : </vt:lpstr>
      <vt:lpstr>Medidas de Prevención : </vt:lpstr>
      <vt:lpstr>Medidas de Prevención :</vt:lpstr>
      <vt:lpstr>Medidas de Prevención :</vt:lpstr>
      <vt:lpstr>Medidas de Prevención:</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Enfermedades transmitidas por mosquito vector Aedes aegypti y mosquito Anopheles pseudopunctipennis.</dc:title>
  <dc:creator>Mario Valdes M</dc:creator>
  <cp:lastModifiedBy>CRECIC</cp:lastModifiedBy>
  <cp:revision>2</cp:revision>
  <dcterms:created xsi:type="dcterms:W3CDTF">2022-04-07T20:55:49Z</dcterms:created>
  <dcterms:modified xsi:type="dcterms:W3CDTF">2024-02-28T19:59:06Z</dcterms:modified>
</cp:coreProperties>
</file>